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9" r:id="rId2"/>
    <p:sldId id="308" r:id="rId3"/>
    <p:sldId id="356" r:id="rId4"/>
    <p:sldId id="359" r:id="rId5"/>
    <p:sldId id="343" r:id="rId6"/>
    <p:sldId id="344" r:id="rId7"/>
    <p:sldId id="347" r:id="rId8"/>
    <p:sldId id="348" r:id="rId9"/>
    <p:sldId id="331" r:id="rId10"/>
    <p:sldId id="333" r:id="rId11"/>
    <p:sldId id="334" r:id="rId12"/>
    <p:sldId id="335" r:id="rId13"/>
    <p:sldId id="337" r:id="rId14"/>
    <p:sldId id="336" r:id="rId15"/>
    <p:sldId id="338" r:id="rId16"/>
    <p:sldId id="339" r:id="rId17"/>
    <p:sldId id="340" r:id="rId18"/>
    <p:sldId id="299" r:id="rId19"/>
    <p:sldId id="317" r:id="rId20"/>
    <p:sldId id="351" r:id="rId21"/>
    <p:sldId id="357" r:id="rId22"/>
    <p:sldId id="358" r:id="rId23"/>
    <p:sldId id="352" r:id="rId24"/>
    <p:sldId id="353" r:id="rId25"/>
    <p:sldId id="354" r:id="rId26"/>
    <p:sldId id="355" r:id="rId27"/>
    <p:sldId id="330" r:id="rId28"/>
  </p:sldIdLst>
  <p:sldSz cx="10693400" cy="7556500"/>
  <p:notesSz cx="10693400" cy="7556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883" autoAdjust="0"/>
  </p:normalViewPr>
  <p:slideViewPr>
    <p:cSldViewPr>
      <p:cViewPr varScale="1">
        <p:scale>
          <a:sx n="71" d="100"/>
          <a:sy n="71" d="100"/>
        </p:scale>
        <p:origin x="792"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EC9F122E-CB23-4EA8-89DB-5A9AEC4091D4}" type="datetimeFigureOut">
              <a:rPr lang="en-US" smtClean="0"/>
              <a:t>8/30/2023</a:t>
            </a:fld>
            <a:endParaRPr lang="en-US"/>
          </a:p>
        </p:txBody>
      </p:sp>
      <p:sp>
        <p:nvSpPr>
          <p:cNvPr id="4" name="Slide Image Placeholder 3"/>
          <p:cNvSpPr>
            <a:spLocks noGrp="1" noRot="1" noChangeAspect="1"/>
          </p:cNvSpPr>
          <p:nvPr>
            <p:ph type="sldImg" idx="2"/>
          </p:nvPr>
        </p:nvSpPr>
        <p:spPr>
          <a:xfrm>
            <a:off x="3541713" y="944563"/>
            <a:ext cx="3609975" cy="25511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9975" y="3636963"/>
            <a:ext cx="8553450" cy="29749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177088"/>
            <a:ext cx="4633913" cy="3794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057900" y="7177088"/>
            <a:ext cx="4632325" cy="379412"/>
          </a:xfrm>
          <a:prstGeom prst="rect">
            <a:avLst/>
          </a:prstGeom>
        </p:spPr>
        <p:txBody>
          <a:bodyPr vert="horz" lIns="91440" tIns="45720" rIns="91440" bIns="45720" rtlCol="0" anchor="b"/>
          <a:lstStyle>
            <a:lvl1pPr algn="r">
              <a:defRPr sz="1200"/>
            </a:lvl1pPr>
          </a:lstStyle>
          <a:p>
            <a:fld id="{511FDEF2-9908-4096-A8B5-E55AE6917492}" type="slidenum">
              <a:rPr lang="en-US" smtClean="0"/>
              <a:t>‹#›</a:t>
            </a:fld>
            <a:endParaRPr lang="en-US"/>
          </a:p>
        </p:txBody>
      </p:sp>
    </p:spTree>
    <p:extLst>
      <p:ext uri="{BB962C8B-B14F-4D97-AF65-F5344CB8AC3E}">
        <p14:creationId xmlns:p14="http://schemas.microsoft.com/office/powerpoint/2010/main" val="3186001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polymer travels through a tubular path and is blown out through the opening and the polymer steam is air dragged to form fibers. These fibers are collected on the rotating spindle to form a gradient structure and then pressed and sintered.</a:t>
            </a:r>
          </a:p>
        </p:txBody>
      </p:sp>
      <p:sp>
        <p:nvSpPr>
          <p:cNvPr id="4" name="Slide Number Placeholder 3"/>
          <p:cNvSpPr>
            <a:spLocks noGrp="1"/>
          </p:cNvSpPr>
          <p:nvPr>
            <p:ph type="sldNum" sz="quarter" idx="5"/>
          </p:nvPr>
        </p:nvSpPr>
        <p:spPr/>
        <p:txBody>
          <a:bodyPr/>
          <a:lstStyle/>
          <a:p>
            <a:fld id="{511FDEF2-9908-4096-A8B5-E55AE6917492}" type="slidenum">
              <a:rPr lang="en-US" smtClean="0"/>
              <a:t>10</a:t>
            </a:fld>
            <a:endParaRPr lang="en-US"/>
          </a:p>
        </p:txBody>
      </p:sp>
    </p:spTree>
    <p:extLst>
      <p:ext uri="{BB962C8B-B14F-4D97-AF65-F5344CB8AC3E}">
        <p14:creationId xmlns:p14="http://schemas.microsoft.com/office/powerpoint/2010/main" val="1119538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2515"/>
            <a:ext cx="9089390" cy="158686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1640"/>
            <a:ext cx="7485380" cy="18891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8/30/2023</a:t>
            </a:fld>
            <a:endParaRPr lang="en-US"/>
          </a:p>
        </p:txBody>
      </p:sp>
      <p:sp>
        <p:nvSpPr>
          <p:cNvPr id="6" name="Holder 6"/>
          <p:cNvSpPr>
            <a:spLocks noGrp="1"/>
          </p:cNvSpPr>
          <p:nvPr>
            <p:ph type="sldNum" sz="quarter" idx="7"/>
          </p:nvPr>
        </p:nvSpPr>
        <p:spPr/>
        <p:txBody>
          <a:bodyPr lIns="0" tIns="0" rIns="0" bIns="0"/>
          <a:lstStyle>
            <a:lvl1pPr>
              <a:defRPr sz="1400" b="0" i="0">
                <a:solidFill>
                  <a:schemeClr val="bg1"/>
                </a:solidFill>
                <a:latin typeface="Calibri"/>
                <a:cs typeface="Calibri"/>
              </a:defRPr>
            </a:lvl1pPr>
          </a:lstStyle>
          <a:p>
            <a:pPr marL="38100">
              <a:lnSpc>
                <a:spcPts val="1435"/>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404" y="6603492"/>
            <a:ext cx="10692130" cy="181610"/>
          </a:xfrm>
          <a:custGeom>
            <a:avLst/>
            <a:gdLst/>
            <a:ahLst/>
            <a:cxnLst/>
            <a:rect l="l" t="t" r="r" b="b"/>
            <a:pathLst>
              <a:path w="10692130" h="181609">
                <a:moveTo>
                  <a:pt x="0" y="0"/>
                </a:moveTo>
                <a:lnTo>
                  <a:pt x="0" y="181356"/>
                </a:lnTo>
                <a:lnTo>
                  <a:pt x="10691994" y="181356"/>
                </a:lnTo>
                <a:lnTo>
                  <a:pt x="10691994" y="0"/>
                </a:lnTo>
                <a:lnTo>
                  <a:pt x="0" y="0"/>
                </a:lnTo>
                <a:close/>
              </a:path>
            </a:pathLst>
          </a:custGeom>
          <a:solidFill>
            <a:srgbClr val="9CC3E6"/>
          </a:solidFill>
        </p:spPr>
        <p:txBody>
          <a:bodyPr wrap="square" lIns="0" tIns="0" rIns="0" bIns="0" rtlCol="0"/>
          <a:lstStyle/>
          <a:p>
            <a:endParaRPr/>
          </a:p>
        </p:txBody>
      </p:sp>
      <p:sp>
        <p:nvSpPr>
          <p:cNvPr id="17" name="bg object 17"/>
          <p:cNvSpPr/>
          <p:nvPr/>
        </p:nvSpPr>
        <p:spPr>
          <a:xfrm>
            <a:off x="9841870" y="6202679"/>
            <a:ext cx="852169" cy="576580"/>
          </a:xfrm>
          <a:custGeom>
            <a:avLst/>
            <a:gdLst/>
            <a:ahLst/>
            <a:cxnLst/>
            <a:rect l="l" t="t" r="r" b="b"/>
            <a:pathLst>
              <a:path w="852170" h="576579">
                <a:moveTo>
                  <a:pt x="851915" y="576071"/>
                </a:moveTo>
                <a:lnTo>
                  <a:pt x="851915" y="0"/>
                </a:lnTo>
                <a:lnTo>
                  <a:pt x="0" y="576071"/>
                </a:lnTo>
                <a:lnTo>
                  <a:pt x="851915" y="576071"/>
                </a:lnTo>
                <a:close/>
              </a:path>
            </a:pathLst>
          </a:custGeom>
          <a:solidFill>
            <a:srgbClr val="56C3CA"/>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700" b="0" i="0">
                <a:solidFill>
                  <a:schemeClr val="bg1"/>
                </a:solidFill>
                <a:latin typeface="Microsoft Sans Serif"/>
                <a:cs typeface="Microsoft Sans Serif"/>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8/30/2023</a:t>
            </a:fld>
            <a:endParaRPr lang="en-US"/>
          </a:p>
        </p:txBody>
      </p:sp>
      <p:sp>
        <p:nvSpPr>
          <p:cNvPr id="6" name="Holder 6"/>
          <p:cNvSpPr>
            <a:spLocks noGrp="1"/>
          </p:cNvSpPr>
          <p:nvPr>
            <p:ph type="sldNum" sz="quarter" idx="7"/>
          </p:nvPr>
        </p:nvSpPr>
        <p:spPr/>
        <p:txBody>
          <a:bodyPr lIns="0" tIns="0" rIns="0" bIns="0"/>
          <a:lstStyle>
            <a:lvl1pPr>
              <a:defRPr sz="1400" b="0" i="0">
                <a:solidFill>
                  <a:schemeClr val="bg1"/>
                </a:solidFill>
                <a:latin typeface="Calibri"/>
                <a:cs typeface="Calibri"/>
              </a:defRPr>
            </a:lvl1pPr>
          </a:lstStyle>
          <a:p>
            <a:pPr marL="38100">
              <a:lnSpc>
                <a:spcPts val="1435"/>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404" y="6603492"/>
            <a:ext cx="10692130" cy="181610"/>
          </a:xfrm>
          <a:custGeom>
            <a:avLst/>
            <a:gdLst/>
            <a:ahLst/>
            <a:cxnLst/>
            <a:rect l="l" t="t" r="r" b="b"/>
            <a:pathLst>
              <a:path w="10692130" h="181609">
                <a:moveTo>
                  <a:pt x="0" y="0"/>
                </a:moveTo>
                <a:lnTo>
                  <a:pt x="0" y="181356"/>
                </a:lnTo>
                <a:lnTo>
                  <a:pt x="10691994" y="181356"/>
                </a:lnTo>
                <a:lnTo>
                  <a:pt x="10691994" y="0"/>
                </a:lnTo>
                <a:lnTo>
                  <a:pt x="0" y="0"/>
                </a:lnTo>
                <a:close/>
              </a:path>
            </a:pathLst>
          </a:custGeom>
          <a:solidFill>
            <a:srgbClr val="9CC3E6"/>
          </a:solidFill>
        </p:spPr>
        <p:txBody>
          <a:bodyPr wrap="square" lIns="0" tIns="0" rIns="0" bIns="0" rtlCol="0"/>
          <a:lstStyle/>
          <a:p>
            <a:endParaRPr/>
          </a:p>
        </p:txBody>
      </p:sp>
      <p:sp>
        <p:nvSpPr>
          <p:cNvPr id="17" name="bg object 17"/>
          <p:cNvSpPr/>
          <p:nvPr/>
        </p:nvSpPr>
        <p:spPr>
          <a:xfrm>
            <a:off x="9841870" y="6202679"/>
            <a:ext cx="852169" cy="576580"/>
          </a:xfrm>
          <a:custGeom>
            <a:avLst/>
            <a:gdLst/>
            <a:ahLst/>
            <a:cxnLst/>
            <a:rect l="l" t="t" r="r" b="b"/>
            <a:pathLst>
              <a:path w="852170" h="576579">
                <a:moveTo>
                  <a:pt x="851915" y="576071"/>
                </a:moveTo>
                <a:lnTo>
                  <a:pt x="851915" y="0"/>
                </a:lnTo>
                <a:lnTo>
                  <a:pt x="0" y="576071"/>
                </a:lnTo>
                <a:lnTo>
                  <a:pt x="851915" y="576071"/>
                </a:lnTo>
                <a:close/>
              </a:path>
            </a:pathLst>
          </a:custGeom>
          <a:solidFill>
            <a:srgbClr val="56C3CA"/>
          </a:solidFill>
        </p:spPr>
        <p:txBody>
          <a:bodyPr wrap="square" lIns="0" tIns="0" rIns="0" bIns="0" rtlCol="0"/>
          <a:lstStyle/>
          <a:p>
            <a:endParaRPr/>
          </a:p>
        </p:txBody>
      </p:sp>
      <p:sp>
        <p:nvSpPr>
          <p:cNvPr id="18" name="bg object 18"/>
          <p:cNvSpPr/>
          <p:nvPr/>
        </p:nvSpPr>
        <p:spPr>
          <a:xfrm>
            <a:off x="1397" y="800099"/>
            <a:ext cx="10692765" cy="518159"/>
          </a:xfrm>
          <a:custGeom>
            <a:avLst/>
            <a:gdLst/>
            <a:ahLst/>
            <a:cxnLst/>
            <a:rect l="l" t="t" r="r" b="b"/>
            <a:pathLst>
              <a:path w="10692765" h="518159">
                <a:moveTo>
                  <a:pt x="6036564" y="77724"/>
                </a:moveTo>
                <a:lnTo>
                  <a:pt x="5526024" y="82296"/>
                </a:lnTo>
                <a:lnTo>
                  <a:pt x="4538472" y="92964"/>
                </a:lnTo>
                <a:lnTo>
                  <a:pt x="3601212" y="106680"/>
                </a:lnTo>
                <a:lnTo>
                  <a:pt x="2731008" y="121920"/>
                </a:lnTo>
                <a:lnTo>
                  <a:pt x="1940052" y="137160"/>
                </a:lnTo>
                <a:lnTo>
                  <a:pt x="1240536" y="153924"/>
                </a:lnTo>
                <a:lnTo>
                  <a:pt x="384048" y="175260"/>
                </a:lnTo>
                <a:lnTo>
                  <a:pt x="0" y="185928"/>
                </a:lnTo>
                <a:lnTo>
                  <a:pt x="0" y="481584"/>
                </a:lnTo>
                <a:lnTo>
                  <a:pt x="262128" y="460248"/>
                </a:lnTo>
                <a:lnTo>
                  <a:pt x="853440" y="414528"/>
                </a:lnTo>
                <a:lnTo>
                  <a:pt x="1522476" y="364236"/>
                </a:lnTo>
                <a:lnTo>
                  <a:pt x="2255520" y="310896"/>
                </a:lnTo>
                <a:lnTo>
                  <a:pt x="3041904" y="256032"/>
                </a:lnTo>
                <a:lnTo>
                  <a:pt x="3867912" y="202692"/>
                </a:lnTo>
                <a:lnTo>
                  <a:pt x="4722876" y="149352"/>
                </a:lnTo>
                <a:lnTo>
                  <a:pt x="5596128" y="100584"/>
                </a:lnTo>
                <a:lnTo>
                  <a:pt x="6036564" y="77724"/>
                </a:lnTo>
                <a:close/>
              </a:path>
              <a:path w="10692765" h="518159">
                <a:moveTo>
                  <a:pt x="10692384" y="0"/>
                </a:moveTo>
                <a:lnTo>
                  <a:pt x="10460736" y="4572"/>
                </a:lnTo>
                <a:lnTo>
                  <a:pt x="10006584" y="18288"/>
                </a:lnTo>
                <a:lnTo>
                  <a:pt x="9560052" y="32004"/>
                </a:lnTo>
                <a:lnTo>
                  <a:pt x="9125712" y="47244"/>
                </a:lnTo>
                <a:lnTo>
                  <a:pt x="8702040" y="64008"/>
                </a:lnTo>
                <a:lnTo>
                  <a:pt x="8285988" y="80772"/>
                </a:lnTo>
                <a:lnTo>
                  <a:pt x="7882128" y="100584"/>
                </a:lnTo>
                <a:lnTo>
                  <a:pt x="7487412" y="118872"/>
                </a:lnTo>
                <a:lnTo>
                  <a:pt x="7103364" y="140208"/>
                </a:lnTo>
                <a:lnTo>
                  <a:pt x="6726936" y="161544"/>
                </a:lnTo>
                <a:lnTo>
                  <a:pt x="6361176" y="182880"/>
                </a:lnTo>
                <a:lnTo>
                  <a:pt x="6004560" y="205740"/>
                </a:lnTo>
                <a:lnTo>
                  <a:pt x="5487924" y="242316"/>
                </a:lnTo>
                <a:lnTo>
                  <a:pt x="4831080" y="291084"/>
                </a:lnTo>
                <a:lnTo>
                  <a:pt x="4518660" y="316992"/>
                </a:lnTo>
                <a:lnTo>
                  <a:pt x="4642104" y="315468"/>
                </a:lnTo>
                <a:lnTo>
                  <a:pt x="4920996" y="310896"/>
                </a:lnTo>
                <a:lnTo>
                  <a:pt x="5237988" y="307848"/>
                </a:lnTo>
                <a:lnTo>
                  <a:pt x="5582412" y="304800"/>
                </a:lnTo>
                <a:lnTo>
                  <a:pt x="6347460" y="304800"/>
                </a:lnTo>
                <a:lnTo>
                  <a:pt x="6760464" y="309372"/>
                </a:lnTo>
                <a:lnTo>
                  <a:pt x="7184136" y="315468"/>
                </a:lnTo>
                <a:lnTo>
                  <a:pt x="7616952" y="323088"/>
                </a:lnTo>
                <a:lnTo>
                  <a:pt x="8055864" y="335280"/>
                </a:lnTo>
                <a:lnTo>
                  <a:pt x="8490204" y="352044"/>
                </a:lnTo>
                <a:lnTo>
                  <a:pt x="8924544" y="370332"/>
                </a:lnTo>
                <a:lnTo>
                  <a:pt x="9241536" y="388620"/>
                </a:lnTo>
                <a:lnTo>
                  <a:pt x="9450324" y="402336"/>
                </a:lnTo>
                <a:lnTo>
                  <a:pt x="9657588" y="416052"/>
                </a:lnTo>
                <a:lnTo>
                  <a:pt x="9855708" y="431292"/>
                </a:lnTo>
                <a:lnTo>
                  <a:pt x="10053828" y="448056"/>
                </a:lnTo>
                <a:lnTo>
                  <a:pt x="10241280" y="466344"/>
                </a:lnTo>
                <a:lnTo>
                  <a:pt x="10428732" y="486156"/>
                </a:lnTo>
                <a:lnTo>
                  <a:pt x="10605516" y="507492"/>
                </a:lnTo>
                <a:lnTo>
                  <a:pt x="10692384" y="518160"/>
                </a:lnTo>
                <a:lnTo>
                  <a:pt x="10692384" y="0"/>
                </a:lnTo>
                <a:close/>
              </a:path>
            </a:pathLst>
          </a:custGeom>
          <a:solidFill>
            <a:srgbClr val="9CC3E6"/>
          </a:solidFill>
        </p:spPr>
        <p:txBody>
          <a:bodyPr wrap="square" lIns="0" tIns="0" rIns="0" bIns="0" rtlCol="0"/>
          <a:lstStyle/>
          <a:p>
            <a:endParaRPr/>
          </a:p>
        </p:txBody>
      </p:sp>
      <p:sp>
        <p:nvSpPr>
          <p:cNvPr id="19" name="bg object 19"/>
          <p:cNvSpPr/>
          <p:nvPr/>
        </p:nvSpPr>
        <p:spPr>
          <a:xfrm>
            <a:off x="1404" y="771143"/>
            <a:ext cx="10692765" cy="868680"/>
          </a:xfrm>
          <a:custGeom>
            <a:avLst/>
            <a:gdLst/>
            <a:ahLst/>
            <a:cxnLst/>
            <a:rect l="l" t="t" r="r" b="b"/>
            <a:pathLst>
              <a:path w="10692765" h="868680">
                <a:moveTo>
                  <a:pt x="10692380" y="15239"/>
                </a:moveTo>
                <a:lnTo>
                  <a:pt x="10692380" y="0"/>
                </a:lnTo>
                <a:lnTo>
                  <a:pt x="10649708" y="0"/>
                </a:lnTo>
                <a:lnTo>
                  <a:pt x="9508232" y="0"/>
                </a:lnTo>
                <a:lnTo>
                  <a:pt x="9247628" y="4571"/>
                </a:lnTo>
                <a:lnTo>
                  <a:pt x="8700512" y="16763"/>
                </a:lnTo>
                <a:lnTo>
                  <a:pt x="8116820" y="33527"/>
                </a:lnTo>
                <a:lnTo>
                  <a:pt x="7499600" y="54863"/>
                </a:lnTo>
                <a:lnTo>
                  <a:pt x="6850376" y="82295"/>
                </a:lnTo>
                <a:lnTo>
                  <a:pt x="6167625" y="114299"/>
                </a:lnTo>
                <a:lnTo>
                  <a:pt x="5452869" y="152399"/>
                </a:lnTo>
                <a:lnTo>
                  <a:pt x="4707633" y="193547"/>
                </a:lnTo>
                <a:lnTo>
                  <a:pt x="4320537" y="217931"/>
                </a:lnTo>
                <a:lnTo>
                  <a:pt x="3998973" y="237743"/>
                </a:lnTo>
                <a:lnTo>
                  <a:pt x="3371085" y="277367"/>
                </a:lnTo>
                <a:lnTo>
                  <a:pt x="2764533" y="318515"/>
                </a:lnTo>
                <a:lnTo>
                  <a:pt x="2180841" y="359663"/>
                </a:lnTo>
                <a:lnTo>
                  <a:pt x="1362456" y="419099"/>
                </a:lnTo>
                <a:lnTo>
                  <a:pt x="403860" y="492251"/>
                </a:lnTo>
                <a:lnTo>
                  <a:pt x="0" y="524255"/>
                </a:lnTo>
                <a:lnTo>
                  <a:pt x="0" y="868679"/>
                </a:lnTo>
                <a:lnTo>
                  <a:pt x="153924" y="844295"/>
                </a:lnTo>
                <a:lnTo>
                  <a:pt x="492252" y="790955"/>
                </a:lnTo>
                <a:lnTo>
                  <a:pt x="873252" y="734567"/>
                </a:lnTo>
                <a:lnTo>
                  <a:pt x="1301496" y="675131"/>
                </a:lnTo>
                <a:lnTo>
                  <a:pt x="1775457" y="614171"/>
                </a:lnTo>
                <a:lnTo>
                  <a:pt x="2293617" y="551687"/>
                </a:lnTo>
                <a:lnTo>
                  <a:pt x="2857497" y="489203"/>
                </a:lnTo>
                <a:lnTo>
                  <a:pt x="3471669" y="426719"/>
                </a:lnTo>
                <a:lnTo>
                  <a:pt x="3962397" y="380999"/>
                </a:lnTo>
                <a:lnTo>
                  <a:pt x="4303773" y="350519"/>
                </a:lnTo>
                <a:lnTo>
                  <a:pt x="4655817" y="321563"/>
                </a:lnTo>
                <a:lnTo>
                  <a:pt x="5023101" y="292607"/>
                </a:lnTo>
                <a:lnTo>
                  <a:pt x="5401053" y="263651"/>
                </a:lnTo>
                <a:lnTo>
                  <a:pt x="5792721" y="236219"/>
                </a:lnTo>
                <a:lnTo>
                  <a:pt x="6195057" y="208787"/>
                </a:lnTo>
                <a:lnTo>
                  <a:pt x="6608060" y="184403"/>
                </a:lnTo>
                <a:lnTo>
                  <a:pt x="7036304" y="158495"/>
                </a:lnTo>
                <a:lnTo>
                  <a:pt x="7478264" y="135635"/>
                </a:lnTo>
                <a:lnTo>
                  <a:pt x="7929368" y="112775"/>
                </a:lnTo>
                <a:lnTo>
                  <a:pt x="8394188" y="91439"/>
                </a:lnTo>
                <a:lnTo>
                  <a:pt x="8874248" y="71627"/>
                </a:lnTo>
                <a:lnTo>
                  <a:pt x="9364976" y="53339"/>
                </a:lnTo>
                <a:lnTo>
                  <a:pt x="9867896" y="38099"/>
                </a:lnTo>
                <a:lnTo>
                  <a:pt x="10386056" y="22859"/>
                </a:lnTo>
                <a:lnTo>
                  <a:pt x="10649708" y="15239"/>
                </a:lnTo>
                <a:lnTo>
                  <a:pt x="10692380" y="15239"/>
                </a:lnTo>
                <a:close/>
              </a:path>
            </a:pathLst>
          </a:custGeom>
          <a:solidFill>
            <a:srgbClr val="56C3CA"/>
          </a:solidFill>
        </p:spPr>
        <p:txBody>
          <a:bodyPr wrap="square" lIns="0" tIns="0" rIns="0" bIns="0" rtlCol="0"/>
          <a:lstStyle/>
          <a:p>
            <a:endParaRPr/>
          </a:p>
        </p:txBody>
      </p:sp>
      <p:sp>
        <p:nvSpPr>
          <p:cNvPr id="20" name="bg object 20"/>
          <p:cNvSpPr/>
          <p:nvPr/>
        </p:nvSpPr>
        <p:spPr>
          <a:xfrm>
            <a:off x="124848" y="877823"/>
            <a:ext cx="3324225" cy="620395"/>
          </a:xfrm>
          <a:custGeom>
            <a:avLst/>
            <a:gdLst/>
            <a:ahLst/>
            <a:cxnLst/>
            <a:rect l="l" t="t" r="r" b="b"/>
            <a:pathLst>
              <a:path w="3324225" h="620394">
                <a:moveTo>
                  <a:pt x="3323841" y="516635"/>
                </a:moveTo>
                <a:lnTo>
                  <a:pt x="3323841" y="103631"/>
                </a:lnTo>
                <a:lnTo>
                  <a:pt x="3315816" y="63007"/>
                </a:lnTo>
                <a:lnTo>
                  <a:pt x="3293932" y="30098"/>
                </a:lnTo>
                <a:lnTo>
                  <a:pt x="3261476" y="8048"/>
                </a:lnTo>
                <a:lnTo>
                  <a:pt x="3221733" y="0"/>
                </a:lnTo>
                <a:lnTo>
                  <a:pt x="103632" y="0"/>
                </a:lnTo>
                <a:lnTo>
                  <a:pt x="63650" y="8048"/>
                </a:lnTo>
                <a:lnTo>
                  <a:pt x="30670" y="30098"/>
                </a:lnTo>
                <a:lnTo>
                  <a:pt x="8262" y="63007"/>
                </a:lnTo>
                <a:lnTo>
                  <a:pt x="0" y="103631"/>
                </a:lnTo>
                <a:lnTo>
                  <a:pt x="0" y="516635"/>
                </a:lnTo>
                <a:lnTo>
                  <a:pt x="8262" y="556617"/>
                </a:lnTo>
                <a:lnTo>
                  <a:pt x="30670" y="589597"/>
                </a:lnTo>
                <a:lnTo>
                  <a:pt x="63650" y="612005"/>
                </a:lnTo>
                <a:lnTo>
                  <a:pt x="103632" y="620267"/>
                </a:lnTo>
                <a:lnTo>
                  <a:pt x="3221733" y="620267"/>
                </a:lnTo>
                <a:lnTo>
                  <a:pt x="3261476" y="612005"/>
                </a:lnTo>
                <a:lnTo>
                  <a:pt x="3293932" y="589597"/>
                </a:lnTo>
                <a:lnTo>
                  <a:pt x="3315816" y="556617"/>
                </a:lnTo>
                <a:lnTo>
                  <a:pt x="3323841" y="516635"/>
                </a:lnTo>
                <a:close/>
              </a:path>
            </a:pathLst>
          </a:custGeom>
          <a:solidFill>
            <a:srgbClr val="FFFFFF"/>
          </a:solidFill>
        </p:spPr>
        <p:txBody>
          <a:bodyPr wrap="square" lIns="0" tIns="0" rIns="0" bIns="0" rtlCol="0"/>
          <a:lstStyle/>
          <a:p>
            <a:endParaRPr/>
          </a:p>
        </p:txBody>
      </p:sp>
      <p:sp>
        <p:nvSpPr>
          <p:cNvPr id="21" name="bg object 21"/>
          <p:cNvSpPr/>
          <p:nvPr/>
        </p:nvSpPr>
        <p:spPr>
          <a:xfrm>
            <a:off x="124848" y="877823"/>
            <a:ext cx="3324225" cy="620395"/>
          </a:xfrm>
          <a:custGeom>
            <a:avLst/>
            <a:gdLst/>
            <a:ahLst/>
            <a:cxnLst/>
            <a:rect l="l" t="t" r="r" b="b"/>
            <a:pathLst>
              <a:path w="3324225" h="620394">
                <a:moveTo>
                  <a:pt x="0" y="103631"/>
                </a:moveTo>
                <a:lnTo>
                  <a:pt x="8262" y="63007"/>
                </a:lnTo>
                <a:lnTo>
                  <a:pt x="30670" y="30098"/>
                </a:lnTo>
                <a:lnTo>
                  <a:pt x="63650" y="8048"/>
                </a:lnTo>
                <a:lnTo>
                  <a:pt x="103632" y="0"/>
                </a:lnTo>
                <a:lnTo>
                  <a:pt x="3221733" y="0"/>
                </a:lnTo>
                <a:lnTo>
                  <a:pt x="3261476" y="8048"/>
                </a:lnTo>
                <a:lnTo>
                  <a:pt x="3293932" y="30098"/>
                </a:lnTo>
                <a:lnTo>
                  <a:pt x="3315816" y="63007"/>
                </a:lnTo>
                <a:lnTo>
                  <a:pt x="3323841" y="103631"/>
                </a:lnTo>
                <a:lnTo>
                  <a:pt x="3323841" y="516635"/>
                </a:lnTo>
                <a:lnTo>
                  <a:pt x="3315816" y="556617"/>
                </a:lnTo>
                <a:lnTo>
                  <a:pt x="3293932" y="589597"/>
                </a:lnTo>
                <a:lnTo>
                  <a:pt x="3261476" y="612005"/>
                </a:lnTo>
                <a:lnTo>
                  <a:pt x="3221733" y="620267"/>
                </a:lnTo>
                <a:lnTo>
                  <a:pt x="103632" y="620267"/>
                </a:lnTo>
                <a:lnTo>
                  <a:pt x="63650" y="612005"/>
                </a:lnTo>
                <a:lnTo>
                  <a:pt x="30670" y="589597"/>
                </a:lnTo>
                <a:lnTo>
                  <a:pt x="8262" y="556617"/>
                </a:lnTo>
                <a:lnTo>
                  <a:pt x="0" y="516635"/>
                </a:lnTo>
                <a:lnTo>
                  <a:pt x="0" y="103631"/>
                </a:lnTo>
                <a:close/>
              </a:path>
            </a:pathLst>
          </a:custGeom>
          <a:ln w="16705">
            <a:solidFill>
              <a:srgbClr val="000094"/>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700" b="0" i="0">
                <a:solidFill>
                  <a:schemeClr val="bg1"/>
                </a:solidFill>
                <a:latin typeface="Microsoft Sans Serif"/>
                <a:cs typeface="Microsoft Sans Serif"/>
              </a:defRPr>
            </a:lvl1pPr>
          </a:lstStyle>
          <a:p>
            <a:endParaRPr/>
          </a:p>
        </p:txBody>
      </p:sp>
      <p:sp>
        <p:nvSpPr>
          <p:cNvPr id="3" name="Holder 3"/>
          <p:cNvSpPr>
            <a:spLocks noGrp="1"/>
          </p:cNvSpPr>
          <p:nvPr>
            <p:ph sz="half" idx="2"/>
          </p:nvPr>
        </p:nvSpPr>
        <p:spPr>
          <a:xfrm>
            <a:off x="534670" y="1737995"/>
            <a:ext cx="4651629" cy="498729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7995"/>
            <a:ext cx="4651629" cy="498729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8/30/2023</a:t>
            </a:fld>
            <a:endParaRPr lang="en-US"/>
          </a:p>
        </p:txBody>
      </p:sp>
      <p:sp>
        <p:nvSpPr>
          <p:cNvPr id="7" name="Holder 7"/>
          <p:cNvSpPr>
            <a:spLocks noGrp="1"/>
          </p:cNvSpPr>
          <p:nvPr>
            <p:ph type="sldNum" sz="quarter" idx="7"/>
          </p:nvPr>
        </p:nvSpPr>
        <p:spPr/>
        <p:txBody>
          <a:bodyPr lIns="0" tIns="0" rIns="0" bIns="0"/>
          <a:lstStyle>
            <a:lvl1pPr>
              <a:defRPr sz="1400" b="0" i="0">
                <a:solidFill>
                  <a:schemeClr val="bg1"/>
                </a:solidFill>
                <a:latin typeface="Calibri"/>
                <a:cs typeface="Calibri"/>
              </a:defRPr>
            </a:lvl1pPr>
          </a:lstStyle>
          <a:p>
            <a:pPr marL="38100">
              <a:lnSpc>
                <a:spcPts val="1435"/>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404" y="6603492"/>
            <a:ext cx="10692130" cy="181610"/>
          </a:xfrm>
          <a:custGeom>
            <a:avLst/>
            <a:gdLst/>
            <a:ahLst/>
            <a:cxnLst/>
            <a:rect l="l" t="t" r="r" b="b"/>
            <a:pathLst>
              <a:path w="10692130" h="181609">
                <a:moveTo>
                  <a:pt x="0" y="0"/>
                </a:moveTo>
                <a:lnTo>
                  <a:pt x="0" y="181356"/>
                </a:lnTo>
                <a:lnTo>
                  <a:pt x="10691994" y="181356"/>
                </a:lnTo>
                <a:lnTo>
                  <a:pt x="10691994" y="0"/>
                </a:lnTo>
                <a:lnTo>
                  <a:pt x="0" y="0"/>
                </a:lnTo>
                <a:close/>
              </a:path>
            </a:pathLst>
          </a:custGeom>
          <a:solidFill>
            <a:srgbClr val="9CC3E6"/>
          </a:solidFill>
        </p:spPr>
        <p:txBody>
          <a:bodyPr wrap="square" lIns="0" tIns="0" rIns="0" bIns="0" rtlCol="0"/>
          <a:lstStyle/>
          <a:p>
            <a:endParaRPr/>
          </a:p>
        </p:txBody>
      </p:sp>
      <p:sp>
        <p:nvSpPr>
          <p:cNvPr id="17" name="bg object 17"/>
          <p:cNvSpPr/>
          <p:nvPr/>
        </p:nvSpPr>
        <p:spPr>
          <a:xfrm>
            <a:off x="9841870" y="6202679"/>
            <a:ext cx="852169" cy="576580"/>
          </a:xfrm>
          <a:custGeom>
            <a:avLst/>
            <a:gdLst/>
            <a:ahLst/>
            <a:cxnLst/>
            <a:rect l="l" t="t" r="r" b="b"/>
            <a:pathLst>
              <a:path w="852170" h="576579">
                <a:moveTo>
                  <a:pt x="851915" y="576071"/>
                </a:moveTo>
                <a:lnTo>
                  <a:pt x="851915" y="0"/>
                </a:lnTo>
                <a:lnTo>
                  <a:pt x="0" y="576071"/>
                </a:lnTo>
                <a:lnTo>
                  <a:pt x="851915" y="576071"/>
                </a:lnTo>
                <a:close/>
              </a:path>
            </a:pathLst>
          </a:custGeom>
          <a:solidFill>
            <a:srgbClr val="56C3CA"/>
          </a:solidFill>
        </p:spPr>
        <p:txBody>
          <a:bodyPr wrap="square" lIns="0" tIns="0" rIns="0" bIns="0" rtlCol="0"/>
          <a:lstStyle/>
          <a:p>
            <a:endParaRPr/>
          </a:p>
        </p:txBody>
      </p:sp>
      <p:sp>
        <p:nvSpPr>
          <p:cNvPr id="18" name="bg object 18"/>
          <p:cNvSpPr/>
          <p:nvPr/>
        </p:nvSpPr>
        <p:spPr>
          <a:xfrm>
            <a:off x="1397" y="800099"/>
            <a:ext cx="10692765" cy="518159"/>
          </a:xfrm>
          <a:custGeom>
            <a:avLst/>
            <a:gdLst/>
            <a:ahLst/>
            <a:cxnLst/>
            <a:rect l="l" t="t" r="r" b="b"/>
            <a:pathLst>
              <a:path w="10692765" h="518159">
                <a:moveTo>
                  <a:pt x="6036564" y="77724"/>
                </a:moveTo>
                <a:lnTo>
                  <a:pt x="5526024" y="82296"/>
                </a:lnTo>
                <a:lnTo>
                  <a:pt x="4538472" y="92964"/>
                </a:lnTo>
                <a:lnTo>
                  <a:pt x="3601212" y="106680"/>
                </a:lnTo>
                <a:lnTo>
                  <a:pt x="2731008" y="121920"/>
                </a:lnTo>
                <a:lnTo>
                  <a:pt x="1940052" y="137160"/>
                </a:lnTo>
                <a:lnTo>
                  <a:pt x="1240536" y="153924"/>
                </a:lnTo>
                <a:lnTo>
                  <a:pt x="384048" y="175260"/>
                </a:lnTo>
                <a:lnTo>
                  <a:pt x="0" y="185928"/>
                </a:lnTo>
                <a:lnTo>
                  <a:pt x="0" y="481584"/>
                </a:lnTo>
                <a:lnTo>
                  <a:pt x="262128" y="460248"/>
                </a:lnTo>
                <a:lnTo>
                  <a:pt x="853440" y="414528"/>
                </a:lnTo>
                <a:lnTo>
                  <a:pt x="1522476" y="364236"/>
                </a:lnTo>
                <a:lnTo>
                  <a:pt x="2255520" y="310896"/>
                </a:lnTo>
                <a:lnTo>
                  <a:pt x="3041904" y="256032"/>
                </a:lnTo>
                <a:lnTo>
                  <a:pt x="3867912" y="202692"/>
                </a:lnTo>
                <a:lnTo>
                  <a:pt x="4722876" y="149352"/>
                </a:lnTo>
                <a:lnTo>
                  <a:pt x="5596128" y="100584"/>
                </a:lnTo>
                <a:lnTo>
                  <a:pt x="6036564" y="77724"/>
                </a:lnTo>
                <a:close/>
              </a:path>
              <a:path w="10692765" h="518159">
                <a:moveTo>
                  <a:pt x="10692384" y="0"/>
                </a:moveTo>
                <a:lnTo>
                  <a:pt x="10460736" y="4572"/>
                </a:lnTo>
                <a:lnTo>
                  <a:pt x="10006584" y="18288"/>
                </a:lnTo>
                <a:lnTo>
                  <a:pt x="9560052" y="32004"/>
                </a:lnTo>
                <a:lnTo>
                  <a:pt x="9125712" y="47244"/>
                </a:lnTo>
                <a:lnTo>
                  <a:pt x="8702040" y="64008"/>
                </a:lnTo>
                <a:lnTo>
                  <a:pt x="8285988" y="80772"/>
                </a:lnTo>
                <a:lnTo>
                  <a:pt x="7882128" y="100584"/>
                </a:lnTo>
                <a:lnTo>
                  <a:pt x="7487412" y="118872"/>
                </a:lnTo>
                <a:lnTo>
                  <a:pt x="7103364" y="140208"/>
                </a:lnTo>
                <a:lnTo>
                  <a:pt x="6726936" y="161544"/>
                </a:lnTo>
                <a:lnTo>
                  <a:pt x="6361176" y="182880"/>
                </a:lnTo>
                <a:lnTo>
                  <a:pt x="6004560" y="205740"/>
                </a:lnTo>
                <a:lnTo>
                  <a:pt x="5487924" y="242316"/>
                </a:lnTo>
                <a:lnTo>
                  <a:pt x="4831080" y="291084"/>
                </a:lnTo>
                <a:lnTo>
                  <a:pt x="4518660" y="316992"/>
                </a:lnTo>
                <a:lnTo>
                  <a:pt x="4642104" y="315468"/>
                </a:lnTo>
                <a:lnTo>
                  <a:pt x="4920996" y="310896"/>
                </a:lnTo>
                <a:lnTo>
                  <a:pt x="5237988" y="307848"/>
                </a:lnTo>
                <a:lnTo>
                  <a:pt x="5582412" y="304800"/>
                </a:lnTo>
                <a:lnTo>
                  <a:pt x="6347460" y="304800"/>
                </a:lnTo>
                <a:lnTo>
                  <a:pt x="6760464" y="309372"/>
                </a:lnTo>
                <a:lnTo>
                  <a:pt x="7184136" y="315468"/>
                </a:lnTo>
                <a:lnTo>
                  <a:pt x="7616952" y="323088"/>
                </a:lnTo>
                <a:lnTo>
                  <a:pt x="8055864" y="335280"/>
                </a:lnTo>
                <a:lnTo>
                  <a:pt x="8490204" y="352044"/>
                </a:lnTo>
                <a:lnTo>
                  <a:pt x="8924544" y="370332"/>
                </a:lnTo>
                <a:lnTo>
                  <a:pt x="9241536" y="388620"/>
                </a:lnTo>
                <a:lnTo>
                  <a:pt x="9450324" y="402336"/>
                </a:lnTo>
                <a:lnTo>
                  <a:pt x="9657588" y="416052"/>
                </a:lnTo>
                <a:lnTo>
                  <a:pt x="9855708" y="431292"/>
                </a:lnTo>
                <a:lnTo>
                  <a:pt x="10053828" y="448056"/>
                </a:lnTo>
                <a:lnTo>
                  <a:pt x="10241280" y="466344"/>
                </a:lnTo>
                <a:lnTo>
                  <a:pt x="10428732" y="486156"/>
                </a:lnTo>
                <a:lnTo>
                  <a:pt x="10605516" y="507492"/>
                </a:lnTo>
                <a:lnTo>
                  <a:pt x="10692384" y="518160"/>
                </a:lnTo>
                <a:lnTo>
                  <a:pt x="10692384" y="0"/>
                </a:lnTo>
                <a:close/>
              </a:path>
            </a:pathLst>
          </a:custGeom>
          <a:solidFill>
            <a:srgbClr val="9CC3E6"/>
          </a:solidFill>
        </p:spPr>
        <p:txBody>
          <a:bodyPr wrap="square" lIns="0" tIns="0" rIns="0" bIns="0" rtlCol="0"/>
          <a:lstStyle/>
          <a:p>
            <a:endParaRPr/>
          </a:p>
        </p:txBody>
      </p:sp>
      <p:sp>
        <p:nvSpPr>
          <p:cNvPr id="19" name="bg object 19"/>
          <p:cNvSpPr/>
          <p:nvPr/>
        </p:nvSpPr>
        <p:spPr>
          <a:xfrm>
            <a:off x="1404" y="771143"/>
            <a:ext cx="10692765" cy="868680"/>
          </a:xfrm>
          <a:custGeom>
            <a:avLst/>
            <a:gdLst/>
            <a:ahLst/>
            <a:cxnLst/>
            <a:rect l="l" t="t" r="r" b="b"/>
            <a:pathLst>
              <a:path w="10692765" h="868680">
                <a:moveTo>
                  <a:pt x="10692380" y="15239"/>
                </a:moveTo>
                <a:lnTo>
                  <a:pt x="10692380" y="0"/>
                </a:lnTo>
                <a:lnTo>
                  <a:pt x="10649708" y="0"/>
                </a:lnTo>
                <a:lnTo>
                  <a:pt x="9508232" y="0"/>
                </a:lnTo>
                <a:lnTo>
                  <a:pt x="9247628" y="4571"/>
                </a:lnTo>
                <a:lnTo>
                  <a:pt x="8700512" y="16763"/>
                </a:lnTo>
                <a:lnTo>
                  <a:pt x="8116820" y="33527"/>
                </a:lnTo>
                <a:lnTo>
                  <a:pt x="7499600" y="54863"/>
                </a:lnTo>
                <a:lnTo>
                  <a:pt x="6850376" y="82295"/>
                </a:lnTo>
                <a:lnTo>
                  <a:pt x="6167625" y="114299"/>
                </a:lnTo>
                <a:lnTo>
                  <a:pt x="5452869" y="152399"/>
                </a:lnTo>
                <a:lnTo>
                  <a:pt x="4707633" y="193547"/>
                </a:lnTo>
                <a:lnTo>
                  <a:pt x="4320537" y="217931"/>
                </a:lnTo>
                <a:lnTo>
                  <a:pt x="3998973" y="237743"/>
                </a:lnTo>
                <a:lnTo>
                  <a:pt x="3371085" y="277367"/>
                </a:lnTo>
                <a:lnTo>
                  <a:pt x="2764533" y="318515"/>
                </a:lnTo>
                <a:lnTo>
                  <a:pt x="2180841" y="359663"/>
                </a:lnTo>
                <a:lnTo>
                  <a:pt x="1362456" y="419099"/>
                </a:lnTo>
                <a:lnTo>
                  <a:pt x="403860" y="492251"/>
                </a:lnTo>
                <a:lnTo>
                  <a:pt x="0" y="524255"/>
                </a:lnTo>
                <a:lnTo>
                  <a:pt x="0" y="868679"/>
                </a:lnTo>
                <a:lnTo>
                  <a:pt x="153924" y="844295"/>
                </a:lnTo>
                <a:lnTo>
                  <a:pt x="492252" y="790955"/>
                </a:lnTo>
                <a:lnTo>
                  <a:pt x="873252" y="734567"/>
                </a:lnTo>
                <a:lnTo>
                  <a:pt x="1301496" y="675131"/>
                </a:lnTo>
                <a:lnTo>
                  <a:pt x="1775457" y="614171"/>
                </a:lnTo>
                <a:lnTo>
                  <a:pt x="2293617" y="551687"/>
                </a:lnTo>
                <a:lnTo>
                  <a:pt x="2857497" y="489203"/>
                </a:lnTo>
                <a:lnTo>
                  <a:pt x="3471669" y="426719"/>
                </a:lnTo>
                <a:lnTo>
                  <a:pt x="3962397" y="380999"/>
                </a:lnTo>
                <a:lnTo>
                  <a:pt x="4303773" y="350519"/>
                </a:lnTo>
                <a:lnTo>
                  <a:pt x="4655817" y="321563"/>
                </a:lnTo>
                <a:lnTo>
                  <a:pt x="5023101" y="292607"/>
                </a:lnTo>
                <a:lnTo>
                  <a:pt x="5401053" y="263651"/>
                </a:lnTo>
                <a:lnTo>
                  <a:pt x="5792721" y="236219"/>
                </a:lnTo>
                <a:lnTo>
                  <a:pt x="6195057" y="208787"/>
                </a:lnTo>
                <a:lnTo>
                  <a:pt x="6608060" y="184403"/>
                </a:lnTo>
                <a:lnTo>
                  <a:pt x="7036304" y="158495"/>
                </a:lnTo>
                <a:lnTo>
                  <a:pt x="7478264" y="135635"/>
                </a:lnTo>
                <a:lnTo>
                  <a:pt x="7929368" y="112775"/>
                </a:lnTo>
                <a:lnTo>
                  <a:pt x="8394188" y="91439"/>
                </a:lnTo>
                <a:lnTo>
                  <a:pt x="8874248" y="71627"/>
                </a:lnTo>
                <a:lnTo>
                  <a:pt x="9364976" y="53339"/>
                </a:lnTo>
                <a:lnTo>
                  <a:pt x="9867896" y="38099"/>
                </a:lnTo>
                <a:lnTo>
                  <a:pt x="10386056" y="22859"/>
                </a:lnTo>
                <a:lnTo>
                  <a:pt x="10649708" y="15239"/>
                </a:lnTo>
                <a:lnTo>
                  <a:pt x="10692380" y="15239"/>
                </a:lnTo>
                <a:close/>
              </a:path>
            </a:pathLst>
          </a:custGeom>
          <a:solidFill>
            <a:srgbClr val="56C3CA"/>
          </a:solidFill>
        </p:spPr>
        <p:txBody>
          <a:bodyPr wrap="square" lIns="0" tIns="0" rIns="0" bIns="0" rtlCol="0"/>
          <a:lstStyle/>
          <a:p>
            <a:endParaRPr/>
          </a:p>
        </p:txBody>
      </p:sp>
      <p:sp>
        <p:nvSpPr>
          <p:cNvPr id="20" name="bg object 20"/>
          <p:cNvSpPr/>
          <p:nvPr/>
        </p:nvSpPr>
        <p:spPr>
          <a:xfrm>
            <a:off x="124848" y="877823"/>
            <a:ext cx="3324225" cy="620395"/>
          </a:xfrm>
          <a:custGeom>
            <a:avLst/>
            <a:gdLst/>
            <a:ahLst/>
            <a:cxnLst/>
            <a:rect l="l" t="t" r="r" b="b"/>
            <a:pathLst>
              <a:path w="3324225" h="620394">
                <a:moveTo>
                  <a:pt x="3323841" y="516635"/>
                </a:moveTo>
                <a:lnTo>
                  <a:pt x="3323841" y="103631"/>
                </a:lnTo>
                <a:lnTo>
                  <a:pt x="3315816" y="63007"/>
                </a:lnTo>
                <a:lnTo>
                  <a:pt x="3293932" y="30098"/>
                </a:lnTo>
                <a:lnTo>
                  <a:pt x="3261476" y="8048"/>
                </a:lnTo>
                <a:lnTo>
                  <a:pt x="3221733" y="0"/>
                </a:lnTo>
                <a:lnTo>
                  <a:pt x="103632" y="0"/>
                </a:lnTo>
                <a:lnTo>
                  <a:pt x="63650" y="8048"/>
                </a:lnTo>
                <a:lnTo>
                  <a:pt x="30670" y="30098"/>
                </a:lnTo>
                <a:lnTo>
                  <a:pt x="8262" y="63007"/>
                </a:lnTo>
                <a:lnTo>
                  <a:pt x="0" y="103631"/>
                </a:lnTo>
                <a:lnTo>
                  <a:pt x="0" y="516635"/>
                </a:lnTo>
                <a:lnTo>
                  <a:pt x="8262" y="556617"/>
                </a:lnTo>
                <a:lnTo>
                  <a:pt x="30670" y="589597"/>
                </a:lnTo>
                <a:lnTo>
                  <a:pt x="63650" y="612005"/>
                </a:lnTo>
                <a:lnTo>
                  <a:pt x="103632" y="620267"/>
                </a:lnTo>
                <a:lnTo>
                  <a:pt x="3221733" y="620267"/>
                </a:lnTo>
                <a:lnTo>
                  <a:pt x="3261476" y="612005"/>
                </a:lnTo>
                <a:lnTo>
                  <a:pt x="3293932" y="589597"/>
                </a:lnTo>
                <a:lnTo>
                  <a:pt x="3315816" y="556617"/>
                </a:lnTo>
                <a:lnTo>
                  <a:pt x="3323841" y="516635"/>
                </a:lnTo>
                <a:close/>
              </a:path>
            </a:pathLst>
          </a:custGeom>
          <a:solidFill>
            <a:srgbClr val="FFFFFF"/>
          </a:solidFill>
        </p:spPr>
        <p:txBody>
          <a:bodyPr wrap="square" lIns="0" tIns="0" rIns="0" bIns="0" rtlCol="0"/>
          <a:lstStyle/>
          <a:p>
            <a:endParaRPr/>
          </a:p>
        </p:txBody>
      </p:sp>
      <p:sp>
        <p:nvSpPr>
          <p:cNvPr id="21" name="bg object 21"/>
          <p:cNvSpPr/>
          <p:nvPr/>
        </p:nvSpPr>
        <p:spPr>
          <a:xfrm>
            <a:off x="124848" y="877823"/>
            <a:ext cx="3324225" cy="620395"/>
          </a:xfrm>
          <a:custGeom>
            <a:avLst/>
            <a:gdLst/>
            <a:ahLst/>
            <a:cxnLst/>
            <a:rect l="l" t="t" r="r" b="b"/>
            <a:pathLst>
              <a:path w="3324225" h="620394">
                <a:moveTo>
                  <a:pt x="0" y="103631"/>
                </a:moveTo>
                <a:lnTo>
                  <a:pt x="8262" y="63007"/>
                </a:lnTo>
                <a:lnTo>
                  <a:pt x="30670" y="30098"/>
                </a:lnTo>
                <a:lnTo>
                  <a:pt x="63650" y="8048"/>
                </a:lnTo>
                <a:lnTo>
                  <a:pt x="103632" y="0"/>
                </a:lnTo>
                <a:lnTo>
                  <a:pt x="3221733" y="0"/>
                </a:lnTo>
                <a:lnTo>
                  <a:pt x="3261476" y="8048"/>
                </a:lnTo>
                <a:lnTo>
                  <a:pt x="3293932" y="30098"/>
                </a:lnTo>
                <a:lnTo>
                  <a:pt x="3315816" y="63007"/>
                </a:lnTo>
                <a:lnTo>
                  <a:pt x="3323841" y="103631"/>
                </a:lnTo>
                <a:lnTo>
                  <a:pt x="3323841" y="516635"/>
                </a:lnTo>
                <a:lnTo>
                  <a:pt x="3315816" y="556617"/>
                </a:lnTo>
                <a:lnTo>
                  <a:pt x="3293932" y="589597"/>
                </a:lnTo>
                <a:lnTo>
                  <a:pt x="3261476" y="612005"/>
                </a:lnTo>
                <a:lnTo>
                  <a:pt x="3221733" y="620267"/>
                </a:lnTo>
                <a:lnTo>
                  <a:pt x="103632" y="620267"/>
                </a:lnTo>
                <a:lnTo>
                  <a:pt x="63650" y="612005"/>
                </a:lnTo>
                <a:lnTo>
                  <a:pt x="30670" y="589597"/>
                </a:lnTo>
                <a:lnTo>
                  <a:pt x="8262" y="556617"/>
                </a:lnTo>
                <a:lnTo>
                  <a:pt x="0" y="516635"/>
                </a:lnTo>
                <a:lnTo>
                  <a:pt x="0" y="103631"/>
                </a:lnTo>
                <a:close/>
              </a:path>
            </a:pathLst>
          </a:custGeom>
          <a:ln w="16705">
            <a:solidFill>
              <a:srgbClr val="000094"/>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700" b="0" i="0">
                <a:solidFill>
                  <a:schemeClr val="bg1"/>
                </a:solidFill>
                <a:latin typeface="Microsoft Sans Serif"/>
                <a:cs typeface="Microsoft Sans Serif"/>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8/30/2023</a:t>
            </a:fld>
            <a:endParaRPr lang="en-US"/>
          </a:p>
        </p:txBody>
      </p:sp>
      <p:sp>
        <p:nvSpPr>
          <p:cNvPr id="5" name="Holder 5"/>
          <p:cNvSpPr>
            <a:spLocks noGrp="1"/>
          </p:cNvSpPr>
          <p:nvPr>
            <p:ph type="sldNum" sz="quarter" idx="7"/>
          </p:nvPr>
        </p:nvSpPr>
        <p:spPr/>
        <p:txBody>
          <a:bodyPr lIns="0" tIns="0" rIns="0" bIns="0"/>
          <a:lstStyle>
            <a:lvl1pPr>
              <a:defRPr sz="1400" b="0" i="0">
                <a:solidFill>
                  <a:schemeClr val="bg1"/>
                </a:solidFill>
                <a:latin typeface="Calibri"/>
                <a:cs typeface="Calibri"/>
              </a:defRPr>
            </a:lvl1pPr>
          </a:lstStyle>
          <a:p>
            <a:pPr marL="38100">
              <a:lnSpc>
                <a:spcPts val="1435"/>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403" y="771144"/>
            <a:ext cx="10691996" cy="6013703"/>
          </a:xfrm>
          <a:prstGeom prst="rect">
            <a:avLst/>
          </a:prstGeom>
        </p:spPr>
      </p:pic>
      <p:pic>
        <p:nvPicPr>
          <p:cNvPr id="17" name="bg object 17"/>
          <p:cNvPicPr/>
          <p:nvPr/>
        </p:nvPicPr>
        <p:blipFill>
          <a:blip r:embed="rId3" cstate="print"/>
          <a:stretch>
            <a:fillRect/>
          </a:stretch>
        </p:blipFill>
        <p:spPr>
          <a:xfrm>
            <a:off x="467749" y="3403092"/>
            <a:ext cx="3925821" cy="662922"/>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8/30/2023</a:t>
            </a:fld>
            <a:endParaRPr lang="en-US"/>
          </a:p>
        </p:txBody>
      </p:sp>
      <p:sp>
        <p:nvSpPr>
          <p:cNvPr id="4" name="Holder 4"/>
          <p:cNvSpPr>
            <a:spLocks noGrp="1"/>
          </p:cNvSpPr>
          <p:nvPr>
            <p:ph type="sldNum" sz="quarter" idx="7"/>
          </p:nvPr>
        </p:nvSpPr>
        <p:spPr/>
        <p:txBody>
          <a:bodyPr lIns="0" tIns="0" rIns="0" bIns="0"/>
          <a:lstStyle>
            <a:lvl1pPr>
              <a:defRPr sz="1400" b="0" i="0">
                <a:solidFill>
                  <a:schemeClr val="bg1"/>
                </a:solidFill>
                <a:latin typeface="Calibri"/>
                <a:cs typeface="Calibri"/>
              </a:defRPr>
            </a:lvl1pPr>
          </a:lstStyle>
          <a:p>
            <a:pPr marL="38100">
              <a:lnSpc>
                <a:spcPts val="1435"/>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404" y="6603492"/>
            <a:ext cx="10692130" cy="181610"/>
          </a:xfrm>
          <a:custGeom>
            <a:avLst/>
            <a:gdLst/>
            <a:ahLst/>
            <a:cxnLst/>
            <a:rect l="l" t="t" r="r" b="b"/>
            <a:pathLst>
              <a:path w="10692130" h="181609">
                <a:moveTo>
                  <a:pt x="0" y="0"/>
                </a:moveTo>
                <a:lnTo>
                  <a:pt x="0" y="181356"/>
                </a:lnTo>
                <a:lnTo>
                  <a:pt x="10691994" y="181356"/>
                </a:lnTo>
                <a:lnTo>
                  <a:pt x="10691994" y="0"/>
                </a:lnTo>
                <a:lnTo>
                  <a:pt x="0" y="0"/>
                </a:lnTo>
                <a:close/>
              </a:path>
            </a:pathLst>
          </a:custGeom>
          <a:solidFill>
            <a:srgbClr val="9CC3E6"/>
          </a:solidFill>
        </p:spPr>
        <p:txBody>
          <a:bodyPr wrap="square" lIns="0" tIns="0" rIns="0" bIns="0" rtlCol="0"/>
          <a:lstStyle/>
          <a:p>
            <a:endParaRPr/>
          </a:p>
        </p:txBody>
      </p:sp>
      <p:sp>
        <p:nvSpPr>
          <p:cNvPr id="17" name="bg object 17"/>
          <p:cNvSpPr/>
          <p:nvPr/>
        </p:nvSpPr>
        <p:spPr>
          <a:xfrm>
            <a:off x="9841870" y="6202679"/>
            <a:ext cx="852169" cy="576580"/>
          </a:xfrm>
          <a:custGeom>
            <a:avLst/>
            <a:gdLst/>
            <a:ahLst/>
            <a:cxnLst/>
            <a:rect l="l" t="t" r="r" b="b"/>
            <a:pathLst>
              <a:path w="852170" h="576579">
                <a:moveTo>
                  <a:pt x="851915" y="576071"/>
                </a:moveTo>
                <a:lnTo>
                  <a:pt x="851915" y="0"/>
                </a:lnTo>
                <a:lnTo>
                  <a:pt x="0" y="576071"/>
                </a:lnTo>
                <a:lnTo>
                  <a:pt x="851915" y="576071"/>
                </a:lnTo>
                <a:close/>
              </a:path>
            </a:pathLst>
          </a:custGeom>
          <a:solidFill>
            <a:srgbClr val="56C3CA"/>
          </a:solidFill>
        </p:spPr>
        <p:txBody>
          <a:bodyPr wrap="square" lIns="0" tIns="0" rIns="0" bIns="0" rtlCol="0"/>
          <a:lstStyle/>
          <a:p>
            <a:endParaRPr/>
          </a:p>
        </p:txBody>
      </p:sp>
      <p:sp>
        <p:nvSpPr>
          <p:cNvPr id="18" name="bg object 18"/>
          <p:cNvSpPr/>
          <p:nvPr/>
        </p:nvSpPr>
        <p:spPr>
          <a:xfrm>
            <a:off x="1397" y="800099"/>
            <a:ext cx="10692765" cy="518159"/>
          </a:xfrm>
          <a:custGeom>
            <a:avLst/>
            <a:gdLst/>
            <a:ahLst/>
            <a:cxnLst/>
            <a:rect l="l" t="t" r="r" b="b"/>
            <a:pathLst>
              <a:path w="10692765" h="518159">
                <a:moveTo>
                  <a:pt x="6036564" y="77724"/>
                </a:moveTo>
                <a:lnTo>
                  <a:pt x="5526024" y="82296"/>
                </a:lnTo>
                <a:lnTo>
                  <a:pt x="4538472" y="92964"/>
                </a:lnTo>
                <a:lnTo>
                  <a:pt x="3601212" y="106680"/>
                </a:lnTo>
                <a:lnTo>
                  <a:pt x="2731008" y="121920"/>
                </a:lnTo>
                <a:lnTo>
                  <a:pt x="1940052" y="137160"/>
                </a:lnTo>
                <a:lnTo>
                  <a:pt x="1240536" y="153924"/>
                </a:lnTo>
                <a:lnTo>
                  <a:pt x="384048" y="175260"/>
                </a:lnTo>
                <a:lnTo>
                  <a:pt x="0" y="185928"/>
                </a:lnTo>
                <a:lnTo>
                  <a:pt x="0" y="481584"/>
                </a:lnTo>
                <a:lnTo>
                  <a:pt x="262128" y="460248"/>
                </a:lnTo>
                <a:lnTo>
                  <a:pt x="853440" y="414528"/>
                </a:lnTo>
                <a:lnTo>
                  <a:pt x="1522476" y="364236"/>
                </a:lnTo>
                <a:lnTo>
                  <a:pt x="2255520" y="310896"/>
                </a:lnTo>
                <a:lnTo>
                  <a:pt x="3041904" y="256032"/>
                </a:lnTo>
                <a:lnTo>
                  <a:pt x="3867912" y="202692"/>
                </a:lnTo>
                <a:lnTo>
                  <a:pt x="4722876" y="149352"/>
                </a:lnTo>
                <a:lnTo>
                  <a:pt x="5596128" y="100584"/>
                </a:lnTo>
                <a:lnTo>
                  <a:pt x="6036564" y="77724"/>
                </a:lnTo>
                <a:close/>
              </a:path>
              <a:path w="10692765" h="518159">
                <a:moveTo>
                  <a:pt x="10692384" y="0"/>
                </a:moveTo>
                <a:lnTo>
                  <a:pt x="10460736" y="4572"/>
                </a:lnTo>
                <a:lnTo>
                  <a:pt x="10006584" y="18288"/>
                </a:lnTo>
                <a:lnTo>
                  <a:pt x="9560052" y="32004"/>
                </a:lnTo>
                <a:lnTo>
                  <a:pt x="9125712" y="47244"/>
                </a:lnTo>
                <a:lnTo>
                  <a:pt x="8702040" y="64008"/>
                </a:lnTo>
                <a:lnTo>
                  <a:pt x="8285988" y="80772"/>
                </a:lnTo>
                <a:lnTo>
                  <a:pt x="7882128" y="100584"/>
                </a:lnTo>
                <a:lnTo>
                  <a:pt x="7487412" y="118872"/>
                </a:lnTo>
                <a:lnTo>
                  <a:pt x="7103364" y="140208"/>
                </a:lnTo>
                <a:lnTo>
                  <a:pt x="6726936" y="161544"/>
                </a:lnTo>
                <a:lnTo>
                  <a:pt x="6361176" y="182880"/>
                </a:lnTo>
                <a:lnTo>
                  <a:pt x="6004560" y="205740"/>
                </a:lnTo>
                <a:lnTo>
                  <a:pt x="5487924" y="242316"/>
                </a:lnTo>
                <a:lnTo>
                  <a:pt x="4831080" y="291084"/>
                </a:lnTo>
                <a:lnTo>
                  <a:pt x="4518660" y="316992"/>
                </a:lnTo>
                <a:lnTo>
                  <a:pt x="4642104" y="315468"/>
                </a:lnTo>
                <a:lnTo>
                  <a:pt x="4920996" y="310896"/>
                </a:lnTo>
                <a:lnTo>
                  <a:pt x="5237988" y="307848"/>
                </a:lnTo>
                <a:lnTo>
                  <a:pt x="5582412" y="304800"/>
                </a:lnTo>
                <a:lnTo>
                  <a:pt x="6347460" y="304800"/>
                </a:lnTo>
                <a:lnTo>
                  <a:pt x="6760464" y="309372"/>
                </a:lnTo>
                <a:lnTo>
                  <a:pt x="7184136" y="315468"/>
                </a:lnTo>
                <a:lnTo>
                  <a:pt x="7616952" y="323088"/>
                </a:lnTo>
                <a:lnTo>
                  <a:pt x="8055864" y="335280"/>
                </a:lnTo>
                <a:lnTo>
                  <a:pt x="8490204" y="352044"/>
                </a:lnTo>
                <a:lnTo>
                  <a:pt x="8924544" y="370332"/>
                </a:lnTo>
                <a:lnTo>
                  <a:pt x="9241536" y="388620"/>
                </a:lnTo>
                <a:lnTo>
                  <a:pt x="9450324" y="402336"/>
                </a:lnTo>
                <a:lnTo>
                  <a:pt x="9657588" y="416052"/>
                </a:lnTo>
                <a:lnTo>
                  <a:pt x="9855708" y="431292"/>
                </a:lnTo>
                <a:lnTo>
                  <a:pt x="10053828" y="448056"/>
                </a:lnTo>
                <a:lnTo>
                  <a:pt x="10241280" y="466344"/>
                </a:lnTo>
                <a:lnTo>
                  <a:pt x="10428732" y="486156"/>
                </a:lnTo>
                <a:lnTo>
                  <a:pt x="10605516" y="507492"/>
                </a:lnTo>
                <a:lnTo>
                  <a:pt x="10692384" y="518160"/>
                </a:lnTo>
                <a:lnTo>
                  <a:pt x="10692384" y="0"/>
                </a:lnTo>
                <a:close/>
              </a:path>
            </a:pathLst>
          </a:custGeom>
          <a:solidFill>
            <a:srgbClr val="9CC3E6"/>
          </a:solidFill>
        </p:spPr>
        <p:txBody>
          <a:bodyPr wrap="square" lIns="0" tIns="0" rIns="0" bIns="0" rtlCol="0"/>
          <a:lstStyle/>
          <a:p>
            <a:endParaRPr/>
          </a:p>
        </p:txBody>
      </p:sp>
      <p:sp>
        <p:nvSpPr>
          <p:cNvPr id="19" name="bg object 19"/>
          <p:cNvSpPr/>
          <p:nvPr/>
        </p:nvSpPr>
        <p:spPr>
          <a:xfrm>
            <a:off x="1404" y="771143"/>
            <a:ext cx="10692765" cy="868680"/>
          </a:xfrm>
          <a:custGeom>
            <a:avLst/>
            <a:gdLst/>
            <a:ahLst/>
            <a:cxnLst/>
            <a:rect l="l" t="t" r="r" b="b"/>
            <a:pathLst>
              <a:path w="10692765" h="868680">
                <a:moveTo>
                  <a:pt x="10692380" y="15239"/>
                </a:moveTo>
                <a:lnTo>
                  <a:pt x="10692380" y="0"/>
                </a:lnTo>
                <a:lnTo>
                  <a:pt x="10649708" y="0"/>
                </a:lnTo>
                <a:lnTo>
                  <a:pt x="9508232" y="0"/>
                </a:lnTo>
                <a:lnTo>
                  <a:pt x="9247628" y="4571"/>
                </a:lnTo>
                <a:lnTo>
                  <a:pt x="8700512" y="16763"/>
                </a:lnTo>
                <a:lnTo>
                  <a:pt x="8116820" y="33527"/>
                </a:lnTo>
                <a:lnTo>
                  <a:pt x="7499600" y="54863"/>
                </a:lnTo>
                <a:lnTo>
                  <a:pt x="6850376" y="82295"/>
                </a:lnTo>
                <a:lnTo>
                  <a:pt x="6167625" y="114299"/>
                </a:lnTo>
                <a:lnTo>
                  <a:pt x="5452869" y="152399"/>
                </a:lnTo>
                <a:lnTo>
                  <a:pt x="4707633" y="193547"/>
                </a:lnTo>
                <a:lnTo>
                  <a:pt x="4320537" y="217931"/>
                </a:lnTo>
                <a:lnTo>
                  <a:pt x="3998973" y="237743"/>
                </a:lnTo>
                <a:lnTo>
                  <a:pt x="3371085" y="277367"/>
                </a:lnTo>
                <a:lnTo>
                  <a:pt x="2764533" y="318515"/>
                </a:lnTo>
                <a:lnTo>
                  <a:pt x="2180841" y="359663"/>
                </a:lnTo>
                <a:lnTo>
                  <a:pt x="1362456" y="419099"/>
                </a:lnTo>
                <a:lnTo>
                  <a:pt x="403860" y="492251"/>
                </a:lnTo>
                <a:lnTo>
                  <a:pt x="0" y="524255"/>
                </a:lnTo>
                <a:lnTo>
                  <a:pt x="0" y="868679"/>
                </a:lnTo>
                <a:lnTo>
                  <a:pt x="153924" y="844295"/>
                </a:lnTo>
                <a:lnTo>
                  <a:pt x="492252" y="790955"/>
                </a:lnTo>
                <a:lnTo>
                  <a:pt x="873252" y="734567"/>
                </a:lnTo>
                <a:lnTo>
                  <a:pt x="1301496" y="675131"/>
                </a:lnTo>
                <a:lnTo>
                  <a:pt x="1775457" y="614171"/>
                </a:lnTo>
                <a:lnTo>
                  <a:pt x="2293617" y="551687"/>
                </a:lnTo>
                <a:lnTo>
                  <a:pt x="2857497" y="489203"/>
                </a:lnTo>
                <a:lnTo>
                  <a:pt x="3471669" y="426719"/>
                </a:lnTo>
                <a:lnTo>
                  <a:pt x="3962397" y="380999"/>
                </a:lnTo>
                <a:lnTo>
                  <a:pt x="4303773" y="350519"/>
                </a:lnTo>
                <a:lnTo>
                  <a:pt x="4655817" y="321563"/>
                </a:lnTo>
                <a:lnTo>
                  <a:pt x="5023101" y="292607"/>
                </a:lnTo>
                <a:lnTo>
                  <a:pt x="5401053" y="263651"/>
                </a:lnTo>
                <a:lnTo>
                  <a:pt x="5792721" y="236219"/>
                </a:lnTo>
                <a:lnTo>
                  <a:pt x="6195057" y="208787"/>
                </a:lnTo>
                <a:lnTo>
                  <a:pt x="6608060" y="184403"/>
                </a:lnTo>
                <a:lnTo>
                  <a:pt x="7036304" y="158495"/>
                </a:lnTo>
                <a:lnTo>
                  <a:pt x="7478264" y="135635"/>
                </a:lnTo>
                <a:lnTo>
                  <a:pt x="7929368" y="112775"/>
                </a:lnTo>
                <a:lnTo>
                  <a:pt x="8394188" y="91439"/>
                </a:lnTo>
                <a:lnTo>
                  <a:pt x="8874248" y="71627"/>
                </a:lnTo>
                <a:lnTo>
                  <a:pt x="9364976" y="53339"/>
                </a:lnTo>
                <a:lnTo>
                  <a:pt x="9867896" y="38099"/>
                </a:lnTo>
                <a:lnTo>
                  <a:pt x="10386056" y="22859"/>
                </a:lnTo>
                <a:lnTo>
                  <a:pt x="10649708" y="15239"/>
                </a:lnTo>
                <a:lnTo>
                  <a:pt x="10692380" y="15239"/>
                </a:lnTo>
                <a:close/>
              </a:path>
            </a:pathLst>
          </a:custGeom>
          <a:solidFill>
            <a:srgbClr val="56C3CA"/>
          </a:solidFill>
        </p:spPr>
        <p:txBody>
          <a:bodyPr wrap="square" lIns="0" tIns="0" rIns="0" bIns="0" rtlCol="0"/>
          <a:lstStyle/>
          <a:p>
            <a:endParaRPr/>
          </a:p>
        </p:txBody>
      </p:sp>
      <p:sp>
        <p:nvSpPr>
          <p:cNvPr id="2" name="Holder 2"/>
          <p:cNvSpPr>
            <a:spLocks noGrp="1"/>
          </p:cNvSpPr>
          <p:nvPr>
            <p:ph type="title"/>
          </p:nvPr>
        </p:nvSpPr>
        <p:spPr>
          <a:xfrm>
            <a:off x="255404" y="800897"/>
            <a:ext cx="10182590" cy="1341120"/>
          </a:xfrm>
          <a:prstGeom prst="rect">
            <a:avLst/>
          </a:prstGeom>
        </p:spPr>
        <p:txBody>
          <a:bodyPr wrap="square" lIns="0" tIns="0" rIns="0" bIns="0">
            <a:spAutoFit/>
          </a:bodyPr>
          <a:lstStyle>
            <a:lvl1pPr>
              <a:defRPr sz="4700" b="0" i="0">
                <a:solidFill>
                  <a:schemeClr val="bg1"/>
                </a:solidFill>
                <a:latin typeface="Microsoft Sans Serif"/>
                <a:cs typeface="Microsoft Sans Serif"/>
              </a:defRPr>
            </a:lvl1pPr>
          </a:lstStyle>
          <a:p>
            <a:endParaRPr/>
          </a:p>
        </p:txBody>
      </p:sp>
      <p:sp>
        <p:nvSpPr>
          <p:cNvPr id="3" name="Holder 3"/>
          <p:cNvSpPr>
            <a:spLocks noGrp="1"/>
          </p:cNvSpPr>
          <p:nvPr>
            <p:ph type="body" idx="1"/>
          </p:nvPr>
        </p:nvSpPr>
        <p:spPr>
          <a:xfrm>
            <a:off x="3832738" y="1369606"/>
            <a:ext cx="6710680" cy="490093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635756" y="7027545"/>
            <a:ext cx="3421888" cy="37782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27545"/>
            <a:ext cx="2459482" cy="37782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8/30/2023</a:t>
            </a:fld>
            <a:endParaRPr lang="en-US"/>
          </a:p>
        </p:txBody>
      </p:sp>
      <p:sp>
        <p:nvSpPr>
          <p:cNvPr id="6" name="Holder 6"/>
          <p:cNvSpPr>
            <a:spLocks noGrp="1"/>
          </p:cNvSpPr>
          <p:nvPr>
            <p:ph type="sldNum" sz="quarter" idx="7"/>
          </p:nvPr>
        </p:nvSpPr>
        <p:spPr>
          <a:xfrm>
            <a:off x="10260973" y="6458582"/>
            <a:ext cx="256540" cy="203834"/>
          </a:xfrm>
          <a:prstGeom prst="rect">
            <a:avLst/>
          </a:prstGeom>
        </p:spPr>
        <p:txBody>
          <a:bodyPr wrap="square" lIns="0" tIns="0" rIns="0" bIns="0">
            <a:spAutoFit/>
          </a:bodyPr>
          <a:lstStyle>
            <a:lvl1pPr>
              <a:defRPr sz="1400" b="0" i="0">
                <a:solidFill>
                  <a:schemeClr val="bg1"/>
                </a:solidFill>
                <a:latin typeface="Calibri"/>
                <a:cs typeface="Calibri"/>
              </a:defRPr>
            </a:lvl1pPr>
          </a:lstStyle>
          <a:p>
            <a:pPr marL="38100">
              <a:lnSpc>
                <a:spcPts val="1435"/>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link.springer.com/article/10.1007/s10853-016-9741-x"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object 12"/>
          <p:cNvPicPr/>
          <p:nvPr/>
        </p:nvPicPr>
        <p:blipFill>
          <a:blip r:embed="rId2" cstate="print"/>
          <a:stretch>
            <a:fillRect/>
          </a:stretch>
        </p:blipFill>
        <p:spPr>
          <a:xfrm>
            <a:off x="8006338" y="369911"/>
            <a:ext cx="2261616" cy="2260092"/>
          </a:xfrm>
          <a:prstGeom prst="rect">
            <a:avLst/>
          </a:prstGeom>
        </p:spPr>
      </p:pic>
      <p:grpSp>
        <p:nvGrpSpPr>
          <p:cNvPr id="21" name="Group 20">
            <a:extLst>
              <a:ext uri="{FF2B5EF4-FFF2-40B4-BE49-F238E27FC236}">
                <a16:creationId xmlns:a16="http://schemas.microsoft.com/office/drawing/2014/main" id="{AC71082E-E4A2-4EC3-BEC6-52BB4C28E776}"/>
              </a:ext>
            </a:extLst>
          </p:cNvPr>
          <p:cNvGrpSpPr/>
          <p:nvPr/>
        </p:nvGrpSpPr>
        <p:grpSpPr>
          <a:xfrm>
            <a:off x="1397" y="0"/>
            <a:ext cx="10692772" cy="6750378"/>
            <a:chOff x="1397" y="724844"/>
            <a:chExt cx="10692772" cy="6025534"/>
          </a:xfrm>
        </p:grpSpPr>
        <p:sp>
          <p:nvSpPr>
            <p:cNvPr id="4" name="object 4"/>
            <p:cNvSpPr/>
            <p:nvPr/>
          </p:nvSpPr>
          <p:spPr>
            <a:xfrm>
              <a:off x="1404" y="6568768"/>
              <a:ext cx="10692130" cy="181610"/>
            </a:xfrm>
            <a:custGeom>
              <a:avLst/>
              <a:gdLst/>
              <a:ahLst/>
              <a:cxnLst/>
              <a:rect l="l" t="t" r="r" b="b"/>
              <a:pathLst>
                <a:path w="10692130" h="181609">
                  <a:moveTo>
                    <a:pt x="0" y="0"/>
                  </a:moveTo>
                  <a:lnTo>
                    <a:pt x="0" y="181356"/>
                  </a:lnTo>
                  <a:lnTo>
                    <a:pt x="10691994" y="181356"/>
                  </a:lnTo>
                  <a:lnTo>
                    <a:pt x="10691994" y="0"/>
                  </a:lnTo>
                  <a:lnTo>
                    <a:pt x="0" y="0"/>
                  </a:lnTo>
                  <a:close/>
                </a:path>
              </a:pathLst>
            </a:custGeom>
            <a:solidFill>
              <a:srgbClr val="9CC3E6"/>
            </a:solidFill>
          </p:spPr>
          <p:txBody>
            <a:bodyPr wrap="square" lIns="0" tIns="0" rIns="0" bIns="0" rtlCol="0"/>
            <a:lstStyle/>
            <a:p>
              <a:endParaRPr/>
            </a:p>
          </p:txBody>
        </p:sp>
        <p:sp>
          <p:nvSpPr>
            <p:cNvPr id="5" name="object 5"/>
            <p:cNvSpPr/>
            <p:nvPr/>
          </p:nvSpPr>
          <p:spPr>
            <a:xfrm>
              <a:off x="9841870" y="6167955"/>
              <a:ext cx="852169" cy="576580"/>
            </a:xfrm>
            <a:custGeom>
              <a:avLst/>
              <a:gdLst/>
              <a:ahLst/>
              <a:cxnLst/>
              <a:rect l="l" t="t" r="r" b="b"/>
              <a:pathLst>
                <a:path w="852170" h="576579">
                  <a:moveTo>
                    <a:pt x="851915" y="576071"/>
                  </a:moveTo>
                  <a:lnTo>
                    <a:pt x="851915" y="0"/>
                  </a:lnTo>
                  <a:lnTo>
                    <a:pt x="0" y="576071"/>
                  </a:lnTo>
                  <a:lnTo>
                    <a:pt x="851915" y="576071"/>
                  </a:lnTo>
                  <a:close/>
                </a:path>
              </a:pathLst>
            </a:custGeom>
            <a:solidFill>
              <a:srgbClr val="56C3CA"/>
            </a:solidFill>
          </p:spPr>
          <p:txBody>
            <a:bodyPr wrap="square" lIns="0" tIns="0" rIns="0" bIns="0" rtlCol="0"/>
            <a:lstStyle/>
            <a:p>
              <a:endParaRPr/>
            </a:p>
          </p:txBody>
        </p:sp>
        <p:sp>
          <p:nvSpPr>
            <p:cNvPr id="6" name="object 6"/>
            <p:cNvSpPr/>
            <p:nvPr/>
          </p:nvSpPr>
          <p:spPr>
            <a:xfrm>
              <a:off x="1397" y="765375"/>
              <a:ext cx="10692765" cy="518159"/>
            </a:xfrm>
            <a:custGeom>
              <a:avLst/>
              <a:gdLst/>
              <a:ahLst/>
              <a:cxnLst/>
              <a:rect l="l" t="t" r="r" b="b"/>
              <a:pathLst>
                <a:path w="10692765" h="518159">
                  <a:moveTo>
                    <a:pt x="6036564" y="77724"/>
                  </a:moveTo>
                  <a:lnTo>
                    <a:pt x="5526024" y="82296"/>
                  </a:lnTo>
                  <a:lnTo>
                    <a:pt x="4538472" y="92964"/>
                  </a:lnTo>
                  <a:lnTo>
                    <a:pt x="3601212" y="106680"/>
                  </a:lnTo>
                  <a:lnTo>
                    <a:pt x="2731008" y="121920"/>
                  </a:lnTo>
                  <a:lnTo>
                    <a:pt x="1940052" y="137160"/>
                  </a:lnTo>
                  <a:lnTo>
                    <a:pt x="1240536" y="153924"/>
                  </a:lnTo>
                  <a:lnTo>
                    <a:pt x="384048" y="175260"/>
                  </a:lnTo>
                  <a:lnTo>
                    <a:pt x="0" y="185928"/>
                  </a:lnTo>
                  <a:lnTo>
                    <a:pt x="0" y="481584"/>
                  </a:lnTo>
                  <a:lnTo>
                    <a:pt x="262128" y="460248"/>
                  </a:lnTo>
                  <a:lnTo>
                    <a:pt x="853440" y="414528"/>
                  </a:lnTo>
                  <a:lnTo>
                    <a:pt x="1522476" y="364236"/>
                  </a:lnTo>
                  <a:lnTo>
                    <a:pt x="2255520" y="310896"/>
                  </a:lnTo>
                  <a:lnTo>
                    <a:pt x="3041904" y="256032"/>
                  </a:lnTo>
                  <a:lnTo>
                    <a:pt x="3867912" y="202692"/>
                  </a:lnTo>
                  <a:lnTo>
                    <a:pt x="4722876" y="149352"/>
                  </a:lnTo>
                  <a:lnTo>
                    <a:pt x="5596128" y="100584"/>
                  </a:lnTo>
                  <a:lnTo>
                    <a:pt x="6036564" y="77724"/>
                  </a:lnTo>
                  <a:close/>
                </a:path>
                <a:path w="10692765" h="518159">
                  <a:moveTo>
                    <a:pt x="10692384" y="0"/>
                  </a:moveTo>
                  <a:lnTo>
                    <a:pt x="10460736" y="4572"/>
                  </a:lnTo>
                  <a:lnTo>
                    <a:pt x="10006584" y="18288"/>
                  </a:lnTo>
                  <a:lnTo>
                    <a:pt x="9560052" y="32004"/>
                  </a:lnTo>
                  <a:lnTo>
                    <a:pt x="9125712" y="47244"/>
                  </a:lnTo>
                  <a:lnTo>
                    <a:pt x="8702040" y="64008"/>
                  </a:lnTo>
                  <a:lnTo>
                    <a:pt x="8285988" y="80772"/>
                  </a:lnTo>
                  <a:lnTo>
                    <a:pt x="7882128" y="100584"/>
                  </a:lnTo>
                  <a:lnTo>
                    <a:pt x="7487412" y="118872"/>
                  </a:lnTo>
                  <a:lnTo>
                    <a:pt x="7103364" y="140208"/>
                  </a:lnTo>
                  <a:lnTo>
                    <a:pt x="6726936" y="161544"/>
                  </a:lnTo>
                  <a:lnTo>
                    <a:pt x="6361176" y="182880"/>
                  </a:lnTo>
                  <a:lnTo>
                    <a:pt x="6004560" y="205740"/>
                  </a:lnTo>
                  <a:lnTo>
                    <a:pt x="5487924" y="242316"/>
                  </a:lnTo>
                  <a:lnTo>
                    <a:pt x="4831080" y="291084"/>
                  </a:lnTo>
                  <a:lnTo>
                    <a:pt x="4518660" y="316992"/>
                  </a:lnTo>
                  <a:lnTo>
                    <a:pt x="4642104" y="315468"/>
                  </a:lnTo>
                  <a:lnTo>
                    <a:pt x="4920996" y="310896"/>
                  </a:lnTo>
                  <a:lnTo>
                    <a:pt x="5237988" y="307848"/>
                  </a:lnTo>
                  <a:lnTo>
                    <a:pt x="5582412" y="304800"/>
                  </a:lnTo>
                  <a:lnTo>
                    <a:pt x="6347460" y="304800"/>
                  </a:lnTo>
                  <a:lnTo>
                    <a:pt x="6760464" y="309372"/>
                  </a:lnTo>
                  <a:lnTo>
                    <a:pt x="7184136" y="315468"/>
                  </a:lnTo>
                  <a:lnTo>
                    <a:pt x="7616952" y="323088"/>
                  </a:lnTo>
                  <a:lnTo>
                    <a:pt x="8055864" y="335280"/>
                  </a:lnTo>
                  <a:lnTo>
                    <a:pt x="8490204" y="352044"/>
                  </a:lnTo>
                  <a:lnTo>
                    <a:pt x="8924544" y="370332"/>
                  </a:lnTo>
                  <a:lnTo>
                    <a:pt x="9241536" y="388620"/>
                  </a:lnTo>
                  <a:lnTo>
                    <a:pt x="9450324" y="402336"/>
                  </a:lnTo>
                  <a:lnTo>
                    <a:pt x="9657588" y="416052"/>
                  </a:lnTo>
                  <a:lnTo>
                    <a:pt x="9855708" y="431292"/>
                  </a:lnTo>
                  <a:lnTo>
                    <a:pt x="10053828" y="448056"/>
                  </a:lnTo>
                  <a:lnTo>
                    <a:pt x="10241280" y="466344"/>
                  </a:lnTo>
                  <a:lnTo>
                    <a:pt x="10428732" y="486156"/>
                  </a:lnTo>
                  <a:lnTo>
                    <a:pt x="10605516" y="507492"/>
                  </a:lnTo>
                  <a:lnTo>
                    <a:pt x="10692384" y="518160"/>
                  </a:lnTo>
                  <a:lnTo>
                    <a:pt x="10692384" y="0"/>
                  </a:lnTo>
                  <a:close/>
                </a:path>
              </a:pathLst>
            </a:custGeom>
            <a:solidFill>
              <a:srgbClr val="9CC3E6"/>
            </a:solidFill>
          </p:spPr>
          <p:txBody>
            <a:bodyPr wrap="square" lIns="0" tIns="0" rIns="0" bIns="0" rtlCol="0"/>
            <a:lstStyle/>
            <a:p>
              <a:endParaRPr/>
            </a:p>
          </p:txBody>
        </p:sp>
        <p:sp>
          <p:nvSpPr>
            <p:cNvPr id="7" name="object 7"/>
            <p:cNvSpPr/>
            <p:nvPr/>
          </p:nvSpPr>
          <p:spPr>
            <a:xfrm>
              <a:off x="1404" y="724844"/>
              <a:ext cx="10692765" cy="868680"/>
            </a:xfrm>
            <a:custGeom>
              <a:avLst/>
              <a:gdLst/>
              <a:ahLst/>
              <a:cxnLst/>
              <a:rect l="l" t="t" r="r" b="b"/>
              <a:pathLst>
                <a:path w="10692765" h="868680">
                  <a:moveTo>
                    <a:pt x="10692380" y="15239"/>
                  </a:moveTo>
                  <a:lnTo>
                    <a:pt x="10692380" y="0"/>
                  </a:lnTo>
                  <a:lnTo>
                    <a:pt x="10649708" y="0"/>
                  </a:lnTo>
                  <a:lnTo>
                    <a:pt x="9508232" y="0"/>
                  </a:lnTo>
                  <a:lnTo>
                    <a:pt x="9247628" y="4571"/>
                  </a:lnTo>
                  <a:lnTo>
                    <a:pt x="8700512" y="16763"/>
                  </a:lnTo>
                  <a:lnTo>
                    <a:pt x="8116820" y="33527"/>
                  </a:lnTo>
                  <a:lnTo>
                    <a:pt x="7499600" y="54863"/>
                  </a:lnTo>
                  <a:lnTo>
                    <a:pt x="6850376" y="82295"/>
                  </a:lnTo>
                  <a:lnTo>
                    <a:pt x="6167625" y="114299"/>
                  </a:lnTo>
                  <a:lnTo>
                    <a:pt x="5452869" y="152399"/>
                  </a:lnTo>
                  <a:lnTo>
                    <a:pt x="4707633" y="193547"/>
                  </a:lnTo>
                  <a:lnTo>
                    <a:pt x="4320537" y="217931"/>
                  </a:lnTo>
                  <a:lnTo>
                    <a:pt x="3998973" y="237743"/>
                  </a:lnTo>
                  <a:lnTo>
                    <a:pt x="3371085" y="277367"/>
                  </a:lnTo>
                  <a:lnTo>
                    <a:pt x="2764533" y="318515"/>
                  </a:lnTo>
                  <a:lnTo>
                    <a:pt x="2180841" y="359663"/>
                  </a:lnTo>
                  <a:lnTo>
                    <a:pt x="1362456" y="419099"/>
                  </a:lnTo>
                  <a:lnTo>
                    <a:pt x="403860" y="492251"/>
                  </a:lnTo>
                  <a:lnTo>
                    <a:pt x="0" y="524255"/>
                  </a:lnTo>
                  <a:lnTo>
                    <a:pt x="0" y="868679"/>
                  </a:lnTo>
                  <a:lnTo>
                    <a:pt x="153924" y="844295"/>
                  </a:lnTo>
                  <a:lnTo>
                    <a:pt x="492252" y="790955"/>
                  </a:lnTo>
                  <a:lnTo>
                    <a:pt x="873252" y="734567"/>
                  </a:lnTo>
                  <a:lnTo>
                    <a:pt x="1301496" y="675131"/>
                  </a:lnTo>
                  <a:lnTo>
                    <a:pt x="1775457" y="614171"/>
                  </a:lnTo>
                  <a:lnTo>
                    <a:pt x="2293617" y="551687"/>
                  </a:lnTo>
                  <a:lnTo>
                    <a:pt x="2857497" y="489203"/>
                  </a:lnTo>
                  <a:lnTo>
                    <a:pt x="3471669" y="426719"/>
                  </a:lnTo>
                  <a:lnTo>
                    <a:pt x="3962397" y="380999"/>
                  </a:lnTo>
                  <a:lnTo>
                    <a:pt x="4303773" y="350519"/>
                  </a:lnTo>
                  <a:lnTo>
                    <a:pt x="4655817" y="321563"/>
                  </a:lnTo>
                  <a:lnTo>
                    <a:pt x="5023101" y="292607"/>
                  </a:lnTo>
                  <a:lnTo>
                    <a:pt x="5401053" y="263651"/>
                  </a:lnTo>
                  <a:lnTo>
                    <a:pt x="5792721" y="236219"/>
                  </a:lnTo>
                  <a:lnTo>
                    <a:pt x="6195057" y="208787"/>
                  </a:lnTo>
                  <a:lnTo>
                    <a:pt x="6608060" y="184403"/>
                  </a:lnTo>
                  <a:lnTo>
                    <a:pt x="7036304" y="158495"/>
                  </a:lnTo>
                  <a:lnTo>
                    <a:pt x="7478264" y="135635"/>
                  </a:lnTo>
                  <a:lnTo>
                    <a:pt x="7929368" y="112775"/>
                  </a:lnTo>
                  <a:lnTo>
                    <a:pt x="8394188" y="91439"/>
                  </a:lnTo>
                  <a:lnTo>
                    <a:pt x="8874248" y="71627"/>
                  </a:lnTo>
                  <a:lnTo>
                    <a:pt x="9364976" y="53339"/>
                  </a:lnTo>
                  <a:lnTo>
                    <a:pt x="9867896" y="38099"/>
                  </a:lnTo>
                  <a:lnTo>
                    <a:pt x="10386056" y="22859"/>
                  </a:lnTo>
                  <a:lnTo>
                    <a:pt x="10649708" y="15239"/>
                  </a:lnTo>
                  <a:lnTo>
                    <a:pt x="10692380" y="15239"/>
                  </a:lnTo>
                  <a:close/>
                </a:path>
              </a:pathLst>
            </a:custGeom>
            <a:solidFill>
              <a:srgbClr val="56C3CA"/>
            </a:solidFill>
          </p:spPr>
          <p:txBody>
            <a:bodyPr wrap="square" lIns="0" tIns="0" rIns="0" bIns="0" rtlCol="0"/>
            <a:lstStyle/>
            <a:p>
              <a:endParaRPr/>
            </a:p>
          </p:txBody>
        </p:sp>
      </p:grpSp>
      <p:pic>
        <p:nvPicPr>
          <p:cNvPr id="14" name="object 14"/>
          <p:cNvPicPr/>
          <p:nvPr/>
        </p:nvPicPr>
        <p:blipFill>
          <a:blip r:embed="rId3" cstate="print"/>
          <a:stretch>
            <a:fillRect/>
          </a:stretch>
        </p:blipFill>
        <p:spPr>
          <a:xfrm>
            <a:off x="241300" y="1096186"/>
            <a:ext cx="2048256" cy="688848"/>
          </a:xfrm>
          <a:prstGeom prst="rect">
            <a:avLst/>
          </a:prstGeom>
        </p:spPr>
      </p:pic>
      <p:sp>
        <p:nvSpPr>
          <p:cNvPr id="18" name="object 18"/>
          <p:cNvSpPr txBox="1"/>
          <p:nvPr/>
        </p:nvSpPr>
        <p:spPr>
          <a:xfrm>
            <a:off x="10350889" y="6458582"/>
            <a:ext cx="167005" cy="203835"/>
          </a:xfrm>
          <a:prstGeom prst="rect">
            <a:avLst/>
          </a:prstGeom>
        </p:spPr>
        <p:txBody>
          <a:bodyPr vert="horz" wrap="square" lIns="0" tIns="0" rIns="0" bIns="0" rtlCol="0">
            <a:spAutoFit/>
          </a:bodyPr>
          <a:lstStyle/>
          <a:p>
            <a:pPr marL="38100">
              <a:lnSpc>
                <a:spcPts val="1435"/>
              </a:lnSpc>
            </a:pPr>
            <a:fld id="{81D60167-4931-47E6-BA6A-407CBD079E47}" type="slidenum">
              <a:rPr sz="1400" dirty="0">
                <a:solidFill>
                  <a:srgbClr val="FFFFFF"/>
                </a:solidFill>
                <a:latin typeface="Calibri"/>
                <a:cs typeface="Calibri"/>
              </a:rPr>
              <a:t>1</a:t>
            </a:fld>
            <a:endParaRPr sz="1400">
              <a:latin typeface="Calibri"/>
              <a:cs typeface="Calibri"/>
            </a:endParaRPr>
          </a:p>
        </p:txBody>
      </p:sp>
      <p:sp>
        <p:nvSpPr>
          <p:cNvPr id="22" name="Rectangle 21">
            <a:extLst>
              <a:ext uri="{FF2B5EF4-FFF2-40B4-BE49-F238E27FC236}">
                <a16:creationId xmlns:a16="http://schemas.microsoft.com/office/drawing/2014/main" id="{F18A165B-AD20-4733-98B2-156E4893304D}"/>
              </a:ext>
            </a:extLst>
          </p:cNvPr>
          <p:cNvSpPr/>
          <p:nvPr/>
        </p:nvSpPr>
        <p:spPr>
          <a:xfrm>
            <a:off x="880955" y="2811597"/>
            <a:ext cx="8960915" cy="646331"/>
          </a:xfrm>
          <a:prstGeom prst="rect">
            <a:avLst/>
          </a:prstGeom>
        </p:spPr>
        <p:txBody>
          <a:bodyPr wrap="none">
            <a:spAutoFit/>
          </a:bodyPr>
          <a:lstStyle/>
          <a:p>
            <a:r>
              <a:rPr lang="en-US" sz="3600" b="1" kern="100" dirty="0">
                <a:latin typeface="Times New Roman" panose="02020603050405020304" pitchFamily="18" charset="0"/>
                <a:ea typeface="標楷體" panose="03000509000000000000" pitchFamily="65" charset="-120"/>
              </a:rPr>
              <a:t>2023 ANFA NONWOVENS CONFERENCE</a:t>
            </a:r>
            <a:endParaRPr lang="en-US" sz="3600" b="1" dirty="0"/>
          </a:p>
        </p:txBody>
      </p:sp>
      <p:sp>
        <p:nvSpPr>
          <p:cNvPr id="23" name="Rectangle 22">
            <a:extLst>
              <a:ext uri="{FF2B5EF4-FFF2-40B4-BE49-F238E27FC236}">
                <a16:creationId xmlns:a16="http://schemas.microsoft.com/office/drawing/2014/main" id="{938C25F9-2158-4BBB-985E-1A9DA0700DF5}"/>
              </a:ext>
            </a:extLst>
          </p:cNvPr>
          <p:cNvSpPr/>
          <p:nvPr/>
        </p:nvSpPr>
        <p:spPr>
          <a:xfrm>
            <a:off x="637916" y="3923671"/>
            <a:ext cx="9870907" cy="461665"/>
          </a:xfrm>
          <a:prstGeom prst="rect">
            <a:avLst/>
          </a:prstGeom>
        </p:spPr>
        <p:txBody>
          <a:bodyPr wrap="none">
            <a:spAutoFit/>
          </a:bodyPr>
          <a:lstStyle/>
          <a:p>
            <a:r>
              <a:rPr lang="en-US" sz="2400" b="1" kern="100" dirty="0">
                <a:latin typeface="Times New Roman" panose="02020603050405020304" pitchFamily="18" charset="0"/>
                <a:ea typeface="標楷體" panose="03000509000000000000" pitchFamily="65" charset="-120"/>
              </a:rPr>
              <a:t>THE APPLICATION OF NONWOVEN IN INDUSTRIAL FILTRATION</a:t>
            </a:r>
            <a:endParaRPr lang="en-US" sz="2400" b="1" dirty="0"/>
          </a:p>
        </p:txBody>
      </p:sp>
      <p:sp>
        <p:nvSpPr>
          <p:cNvPr id="24" name="Rectangle 23">
            <a:extLst>
              <a:ext uri="{FF2B5EF4-FFF2-40B4-BE49-F238E27FC236}">
                <a16:creationId xmlns:a16="http://schemas.microsoft.com/office/drawing/2014/main" id="{84C74071-258B-4B33-85A2-52ECF75DA3E6}"/>
              </a:ext>
            </a:extLst>
          </p:cNvPr>
          <p:cNvSpPr/>
          <p:nvPr/>
        </p:nvSpPr>
        <p:spPr>
          <a:xfrm>
            <a:off x="3060700" y="5021087"/>
            <a:ext cx="4910319" cy="1294393"/>
          </a:xfrm>
          <a:prstGeom prst="rect">
            <a:avLst/>
          </a:prstGeom>
        </p:spPr>
        <p:txBody>
          <a:bodyPr wrap="none">
            <a:spAutoFit/>
          </a:bodyPr>
          <a:lstStyle/>
          <a:p>
            <a:pPr>
              <a:lnSpc>
                <a:spcPct val="150000"/>
              </a:lnSpc>
            </a:pPr>
            <a:r>
              <a:rPr lang="en-US" kern="100" dirty="0">
                <a:latin typeface="Times New Roman" panose="02020603050405020304" pitchFamily="18" charset="0"/>
                <a:ea typeface="標楷體" panose="03000509000000000000" pitchFamily="65" charset="-120"/>
              </a:rPr>
              <a:t>Prepared by: </a:t>
            </a:r>
            <a:r>
              <a:rPr lang="en-US" altLang="zh-TW" kern="100" dirty="0">
                <a:latin typeface="Times New Roman" panose="02020603050405020304" pitchFamily="18" charset="0"/>
                <a:ea typeface="標楷體" panose="03000509000000000000" pitchFamily="65" charset="-120"/>
              </a:rPr>
              <a:t>HO</a:t>
            </a:r>
            <a:r>
              <a:rPr lang="zh-TW" altLang="en-US" kern="100" dirty="0">
                <a:latin typeface="Times New Roman" panose="02020603050405020304" pitchFamily="18" charset="0"/>
                <a:ea typeface="標楷體" panose="03000509000000000000" pitchFamily="65" charset="-120"/>
              </a:rPr>
              <a:t> </a:t>
            </a:r>
            <a:r>
              <a:rPr lang="en-US" altLang="zh-TW" kern="100" dirty="0">
                <a:latin typeface="Times New Roman" panose="02020603050405020304" pitchFamily="18" charset="0"/>
                <a:ea typeface="標楷體" panose="03000509000000000000" pitchFamily="65" charset="-120"/>
              </a:rPr>
              <a:t>CHAO</a:t>
            </a:r>
            <a:r>
              <a:rPr lang="zh-TW" altLang="en-US" kern="100" dirty="0">
                <a:latin typeface="Times New Roman" panose="02020603050405020304" pitchFamily="18" charset="0"/>
                <a:ea typeface="標楷體" panose="03000509000000000000" pitchFamily="65" charset="-120"/>
              </a:rPr>
              <a:t> </a:t>
            </a:r>
            <a:r>
              <a:rPr lang="en-US" altLang="zh-TW" kern="100" dirty="0">
                <a:latin typeface="Times New Roman" panose="02020603050405020304" pitchFamily="18" charset="0"/>
                <a:ea typeface="標楷體" panose="03000509000000000000" pitchFamily="65" charset="-120"/>
              </a:rPr>
              <a:t>CHUAN</a:t>
            </a:r>
            <a:r>
              <a:rPr lang="zh-TW" altLang="en-US" kern="100" dirty="0">
                <a:latin typeface="Times New Roman" panose="02020603050405020304" pitchFamily="18" charset="0"/>
                <a:ea typeface="標楷體" panose="03000509000000000000" pitchFamily="65" charset="-120"/>
              </a:rPr>
              <a:t> </a:t>
            </a:r>
            <a:r>
              <a:rPr lang="en-US" kern="100" dirty="0">
                <a:latin typeface="Times New Roman" panose="02020603050405020304" pitchFamily="18" charset="0"/>
                <a:ea typeface="標楷體" panose="03000509000000000000" pitchFamily="65" charset="-120"/>
              </a:rPr>
              <a:t> Ph.D.</a:t>
            </a:r>
          </a:p>
          <a:p>
            <a:pPr>
              <a:lnSpc>
                <a:spcPct val="150000"/>
              </a:lnSpc>
            </a:pPr>
            <a:r>
              <a:rPr lang="en-US" kern="100" dirty="0">
                <a:latin typeface="Times New Roman" panose="02020603050405020304" pitchFamily="18" charset="0"/>
                <a:ea typeface="標楷體" panose="03000509000000000000" pitchFamily="65" charset="-120"/>
              </a:rPr>
              <a:t>Chairman of Bright </a:t>
            </a:r>
            <a:r>
              <a:rPr lang="en-US" kern="100" dirty="0" err="1">
                <a:latin typeface="Times New Roman" panose="02020603050405020304" pitchFamily="18" charset="0"/>
                <a:ea typeface="標楷體" panose="03000509000000000000" pitchFamily="65" charset="-120"/>
              </a:rPr>
              <a:t>Sheland</a:t>
            </a:r>
            <a:r>
              <a:rPr lang="en-US" kern="100" dirty="0">
                <a:latin typeface="Times New Roman" panose="02020603050405020304" pitchFamily="18" charset="0"/>
                <a:ea typeface="標楷體" panose="03000509000000000000" pitchFamily="65" charset="-120"/>
              </a:rPr>
              <a:t> International </a:t>
            </a:r>
            <a:r>
              <a:rPr lang="en-US" altLang="zh-TW" kern="100" dirty="0">
                <a:latin typeface="Times New Roman" panose="02020603050405020304" pitchFamily="18" charset="0"/>
                <a:ea typeface="標楷體" panose="03000509000000000000" pitchFamily="65" charset="-120"/>
              </a:rPr>
              <a:t>Co., Ltd.</a:t>
            </a:r>
            <a:endParaRPr lang="en-US" kern="100" dirty="0">
              <a:latin typeface="Times New Roman" panose="02020603050405020304" pitchFamily="18" charset="0"/>
              <a:ea typeface="標楷體" panose="03000509000000000000" pitchFamily="65" charset="-120"/>
            </a:endParaRPr>
          </a:p>
          <a:p>
            <a:pPr>
              <a:lnSpc>
                <a:spcPct val="150000"/>
              </a:lnSpc>
            </a:pPr>
            <a:r>
              <a:rPr lang="en-US" kern="100" dirty="0">
                <a:latin typeface="Times New Roman" panose="02020603050405020304" pitchFamily="18" charset="0"/>
                <a:ea typeface="標楷體" panose="03000509000000000000" pitchFamily="65" charset="-120"/>
              </a:rPr>
              <a:t>Hong Kong, October 29-31</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04" y="771143"/>
            <a:ext cx="10692765" cy="868680"/>
            <a:chOff x="1404" y="771143"/>
            <a:chExt cx="10692765" cy="868680"/>
          </a:xfrm>
        </p:grpSpPr>
        <p:sp>
          <p:nvSpPr>
            <p:cNvPr id="3" name="object 3"/>
            <p:cNvSpPr/>
            <p:nvPr/>
          </p:nvSpPr>
          <p:spPr>
            <a:xfrm>
              <a:off x="1397" y="800099"/>
              <a:ext cx="10692765" cy="518159"/>
            </a:xfrm>
            <a:custGeom>
              <a:avLst/>
              <a:gdLst/>
              <a:ahLst/>
              <a:cxnLst/>
              <a:rect l="l" t="t" r="r" b="b"/>
              <a:pathLst>
                <a:path w="10692765" h="518159">
                  <a:moveTo>
                    <a:pt x="6036564" y="77724"/>
                  </a:moveTo>
                  <a:lnTo>
                    <a:pt x="5526024" y="82296"/>
                  </a:lnTo>
                  <a:lnTo>
                    <a:pt x="4538472" y="92964"/>
                  </a:lnTo>
                  <a:lnTo>
                    <a:pt x="3601212" y="106680"/>
                  </a:lnTo>
                  <a:lnTo>
                    <a:pt x="2731008" y="121920"/>
                  </a:lnTo>
                  <a:lnTo>
                    <a:pt x="1940052" y="137160"/>
                  </a:lnTo>
                  <a:lnTo>
                    <a:pt x="1240536" y="153924"/>
                  </a:lnTo>
                  <a:lnTo>
                    <a:pt x="384048" y="175260"/>
                  </a:lnTo>
                  <a:lnTo>
                    <a:pt x="0" y="185928"/>
                  </a:lnTo>
                  <a:lnTo>
                    <a:pt x="0" y="481584"/>
                  </a:lnTo>
                  <a:lnTo>
                    <a:pt x="262128" y="460248"/>
                  </a:lnTo>
                  <a:lnTo>
                    <a:pt x="853440" y="414528"/>
                  </a:lnTo>
                  <a:lnTo>
                    <a:pt x="1522476" y="364236"/>
                  </a:lnTo>
                  <a:lnTo>
                    <a:pt x="2255520" y="310896"/>
                  </a:lnTo>
                  <a:lnTo>
                    <a:pt x="3041904" y="256032"/>
                  </a:lnTo>
                  <a:lnTo>
                    <a:pt x="3867912" y="202692"/>
                  </a:lnTo>
                  <a:lnTo>
                    <a:pt x="4722876" y="149352"/>
                  </a:lnTo>
                  <a:lnTo>
                    <a:pt x="5596128" y="100584"/>
                  </a:lnTo>
                  <a:lnTo>
                    <a:pt x="6036564" y="77724"/>
                  </a:lnTo>
                  <a:close/>
                </a:path>
                <a:path w="10692765" h="518159">
                  <a:moveTo>
                    <a:pt x="10692384" y="0"/>
                  </a:moveTo>
                  <a:lnTo>
                    <a:pt x="10460736" y="4572"/>
                  </a:lnTo>
                  <a:lnTo>
                    <a:pt x="10006584" y="18288"/>
                  </a:lnTo>
                  <a:lnTo>
                    <a:pt x="9560052" y="32004"/>
                  </a:lnTo>
                  <a:lnTo>
                    <a:pt x="9125712" y="47244"/>
                  </a:lnTo>
                  <a:lnTo>
                    <a:pt x="8702040" y="64008"/>
                  </a:lnTo>
                  <a:lnTo>
                    <a:pt x="8285988" y="80772"/>
                  </a:lnTo>
                  <a:lnTo>
                    <a:pt x="7882128" y="100584"/>
                  </a:lnTo>
                  <a:lnTo>
                    <a:pt x="7487412" y="118872"/>
                  </a:lnTo>
                  <a:lnTo>
                    <a:pt x="7103364" y="140208"/>
                  </a:lnTo>
                  <a:lnTo>
                    <a:pt x="6726936" y="161544"/>
                  </a:lnTo>
                  <a:lnTo>
                    <a:pt x="6361176" y="182880"/>
                  </a:lnTo>
                  <a:lnTo>
                    <a:pt x="6004560" y="205740"/>
                  </a:lnTo>
                  <a:lnTo>
                    <a:pt x="5487924" y="242316"/>
                  </a:lnTo>
                  <a:lnTo>
                    <a:pt x="4831080" y="291084"/>
                  </a:lnTo>
                  <a:lnTo>
                    <a:pt x="4518660" y="316992"/>
                  </a:lnTo>
                  <a:lnTo>
                    <a:pt x="4642104" y="315468"/>
                  </a:lnTo>
                  <a:lnTo>
                    <a:pt x="4920996" y="310896"/>
                  </a:lnTo>
                  <a:lnTo>
                    <a:pt x="5237988" y="307848"/>
                  </a:lnTo>
                  <a:lnTo>
                    <a:pt x="5582412" y="304800"/>
                  </a:lnTo>
                  <a:lnTo>
                    <a:pt x="6347460" y="304800"/>
                  </a:lnTo>
                  <a:lnTo>
                    <a:pt x="6760464" y="309372"/>
                  </a:lnTo>
                  <a:lnTo>
                    <a:pt x="7184136" y="315468"/>
                  </a:lnTo>
                  <a:lnTo>
                    <a:pt x="7616952" y="323088"/>
                  </a:lnTo>
                  <a:lnTo>
                    <a:pt x="8055864" y="335280"/>
                  </a:lnTo>
                  <a:lnTo>
                    <a:pt x="8490204" y="352044"/>
                  </a:lnTo>
                  <a:lnTo>
                    <a:pt x="8924544" y="370332"/>
                  </a:lnTo>
                  <a:lnTo>
                    <a:pt x="9241536" y="388620"/>
                  </a:lnTo>
                  <a:lnTo>
                    <a:pt x="9450324" y="402336"/>
                  </a:lnTo>
                  <a:lnTo>
                    <a:pt x="9657588" y="416052"/>
                  </a:lnTo>
                  <a:lnTo>
                    <a:pt x="9855708" y="431292"/>
                  </a:lnTo>
                  <a:lnTo>
                    <a:pt x="10053828" y="448056"/>
                  </a:lnTo>
                  <a:lnTo>
                    <a:pt x="10241280" y="466344"/>
                  </a:lnTo>
                  <a:lnTo>
                    <a:pt x="10428732" y="486156"/>
                  </a:lnTo>
                  <a:lnTo>
                    <a:pt x="10605516" y="507492"/>
                  </a:lnTo>
                  <a:lnTo>
                    <a:pt x="10692384" y="518160"/>
                  </a:lnTo>
                  <a:lnTo>
                    <a:pt x="10692384" y="0"/>
                  </a:lnTo>
                  <a:close/>
                </a:path>
              </a:pathLst>
            </a:custGeom>
            <a:solidFill>
              <a:srgbClr val="9CC3E6"/>
            </a:solidFill>
          </p:spPr>
          <p:txBody>
            <a:bodyPr wrap="square" lIns="0" tIns="0" rIns="0" bIns="0" rtlCol="0"/>
            <a:lstStyle/>
            <a:p>
              <a:endParaRPr/>
            </a:p>
          </p:txBody>
        </p:sp>
        <p:sp>
          <p:nvSpPr>
            <p:cNvPr id="4" name="object 4"/>
            <p:cNvSpPr/>
            <p:nvPr/>
          </p:nvSpPr>
          <p:spPr>
            <a:xfrm>
              <a:off x="1404" y="771143"/>
              <a:ext cx="10692765" cy="868680"/>
            </a:xfrm>
            <a:custGeom>
              <a:avLst/>
              <a:gdLst/>
              <a:ahLst/>
              <a:cxnLst/>
              <a:rect l="l" t="t" r="r" b="b"/>
              <a:pathLst>
                <a:path w="10692765" h="868680">
                  <a:moveTo>
                    <a:pt x="10692380" y="15239"/>
                  </a:moveTo>
                  <a:lnTo>
                    <a:pt x="10692380" y="0"/>
                  </a:lnTo>
                  <a:lnTo>
                    <a:pt x="10649708" y="0"/>
                  </a:lnTo>
                  <a:lnTo>
                    <a:pt x="9508232" y="0"/>
                  </a:lnTo>
                  <a:lnTo>
                    <a:pt x="9247628" y="4571"/>
                  </a:lnTo>
                  <a:lnTo>
                    <a:pt x="8700512" y="16763"/>
                  </a:lnTo>
                  <a:lnTo>
                    <a:pt x="8116820" y="33527"/>
                  </a:lnTo>
                  <a:lnTo>
                    <a:pt x="7499600" y="54863"/>
                  </a:lnTo>
                  <a:lnTo>
                    <a:pt x="6850376" y="82295"/>
                  </a:lnTo>
                  <a:lnTo>
                    <a:pt x="6167625" y="114299"/>
                  </a:lnTo>
                  <a:lnTo>
                    <a:pt x="5452869" y="152399"/>
                  </a:lnTo>
                  <a:lnTo>
                    <a:pt x="4707633" y="193547"/>
                  </a:lnTo>
                  <a:lnTo>
                    <a:pt x="4320537" y="217931"/>
                  </a:lnTo>
                  <a:lnTo>
                    <a:pt x="3998973" y="237743"/>
                  </a:lnTo>
                  <a:lnTo>
                    <a:pt x="3371085" y="277367"/>
                  </a:lnTo>
                  <a:lnTo>
                    <a:pt x="2764533" y="318515"/>
                  </a:lnTo>
                  <a:lnTo>
                    <a:pt x="2180841" y="359663"/>
                  </a:lnTo>
                  <a:lnTo>
                    <a:pt x="1362456" y="419099"/>
                  </a:lnTo>
                  <a:lnTo>
                    <a:pt x="403860" y="492251"/>
                  </a:lnTo>
                  <a:lnTo>
                    <a:pt x="0" y="524255"/>
                  </a:lnTo>
                  <a:lnTo>
                    <a:pt x="0" y="868679"/>
                  </a:lnTo>
                  <a:lnTo>
                    <a:pt x="153924" y="844295"/>
                  </a:lnTo>
                  <a:lnTo>
                    <a:pt x="492252" y="790955"/>
                  </a:lnTo>
                  <a:lnTo>
                    <a:pt x="873252" y="734567"/>
                  </a:lnTo>
                  <a:lnTo>
                    <a:pt x="1301496" y="675131"/>
                  </a:lnTo>
                  <a:lnTo>
                    <a:pt x="1775457" y="614171"/>
                  </a:lnTo>
                  <a:lnTo>
                    <a:pt x="2293617" y="551687"/>
                  </a:lnTo>
                  <a:lnTo>
                    <a:pt x="2857497" y="489203"/>
                  </a:lnTo>
                  <a:lnTo>
                    <a:pt x="3471669" y="426719"/>
                  </a:lnTo>
                  <a:lnTo>
                    <a:pt x="3962397" y="380999"/>
                  </a:lnTo>
                  <a:lnTo>
                    <a:pt x="4303773" y="350519"/>
                  </a:lnTo>
                  <a:lnTo>
                    <a:pt x="4655817" y="321563"/>
                  </a:lnTo>
                  <a:lnTo>
                    <a:pt x="5023101" y="292607"/>
                  </a:lnTo>
                  <a:lnTo>
                    <a:pt x="5401053" y="263651"/>
                  </a:lnTo>
                  <a:lnTo>
                    <a:pt x="5792721" y="236219"/>
                  </a:lnTo>
                  <a:lnTo>
                    <a:pt x="6195057" y="208787"/>
                  </a:lnTo>
                  <a:lnTo>
                    <a:pt x="6608060" y="184403"/>
                  </a:lnTo>
                  <a:lnTo>
                    <a:pt x="7036304" y="158495"/>
                  </a:lnTo>
                  <a:lnTo>
                    <a:pt x="7478264" y="135635"/>
                  </a:lnTo>
                  <a:lnTo>
                    <a:pt x="7929368" y="112775"/>
                  </a:lnTo>
                  <a:lnTo>
                    <a:pt x="8394188" y="91439"/>
                  </a:lnTo>
                  <a:lnTo>
                    <a:pt x="8874248" y="71627"/>
                  </a:lnTo>
                  <a:lnTo>
                    <a:pt x="9364976" y="53339"/>
                  </a:lnTo>
                  <a:lnTo>
                    <a:pt x="9867896" y="38099"/>
                  </a:lnTo>
                  <a:lnTo>
                    <a:pt x="10386056" y="22859"/>
                  </a:lnTo>
                  <a:lnTo>
                    <a:pt x="10649708" y="15239"/>
                  </a:lnTo>
                  <a:lnTo>
                    <a:pt x="10692380" y="15239"/>
                  </a:lnTo>
                  <a:close/>
                </a:path>
              </a:pathLst>
            </a:custGeom>
            <a:solidFill>
              <a:srgbClr val="56C3CA"/>
            </a:solidFill>
          </p:spPr>
          <p:txBody>
            <a:bodyPr wrap="square" lIns="0" tIns="0" rIns="0" bIns="0" rtlCol="0"/>
            <a:lstStyle/>
            <a:p>
              <a:endParaRPr/>
            </a:p>
          </p:txBody>
        </p:sp>
        <p:sp>
          <p:nvSpPr>
            <p:cNvPr id="5" name="object 5"/>
            <p:cNvSpPr/>
            <p:nvPr/>
          </p:nvSpPr>
          <p:spPr>
            <a:xfrm>
              <a:off x="124848" y="877823"/>
              <a:ext cx="3324225" cy="620395"/>
            </a:xfrm>
            <a:custGeom>
              <a:avLst/>
              <a:gdLst/>
              <a:ahLst/>
              <a:cxnLst/>
              <a:rect l="l" t="t" r="r" b="b"/>
              <a:pathLst>
                <a:path w="3324225" h="620394">
                  <a:moveTo>
                    <a:pt x="3323841" y="516635"/>
                  </a:moveTo>
                  <a:lnTo>
                    <a:pt x="3323841" y="103631"/>
                  </a:lnTo>
                  <a:lnTo>
                    <a:pt x="3315816" y="63007"/>
                  </a:lnTo>
                  <a:lnTo>
                    <a:pt x="3293932" y="30098"/>
                  </a:lnTo>
                  <a:lnTo>
                    <a:pt x="3261476" y="8048"/>
                  </a:lnTo>
                  <a:lnTo>
                    <a:pt x="3221733" y="0"/>
                  </a:lnTo>
                  <a:lnTo>
                    <a:pt x="103632" y="0"/>
                  </a:lnTo>
                  <a:lnTo>
                    <a:pt x="63650" y="8048"/>
                  </a:lnTo>
                  <a:lnTo>
                    <a:pt x="30670" y="30098"/>
                  </a:lnTo>
                  <a:lnTo>
                    <a:pt x="8262" y="63007"/>
                  </a:lnTo>
                  <a:lnTo>
                    <a:pt x="0" y="103631"/>
                  </a:lnTo>
                  <a:lnTo>
                    <a:pt x="0" y="516635"/>
                  </a:lnTo>
                  <a:lnTo>
                    <a:pt x="8262" y="556617"/>
                  </a:lnTo>
                  <a:lnTo>
                    <a:pt x="30670" y="589597"/>
                  </a:lnTo>
                  <a:lnTo>
                    <a:pt x="63650" y="612005"/>
                  </a:lnTo>
                  <a:lnTo>
                    <a:pt x="103632" y="620267"/>
                  </a:lnTo>
                  <a:lnTo>
                    <a:pt x="3221733" y="620267"/>
                  </a:lnTo>
                  <a:lnTo>
                    <a:pt x="3261476" y="612005"/>
                  </a:lnTo>
                  <a:lnTo>
                    <a:pt x="3293932" y="589597"/>
                  </a:lnTo>
                  <a:lnTo>
                    <a:pt x="3315816" y="556617"/>
                  </a:lnTo>
                  <a:lnTo>
                    <a:pt x="3323841" y="516635"/>
                  </a:lnTo>
                  <a:close/>
                </a:path>
              </a:pathLst>
            </a:custGeom>
            <a:solidFill>
              <a:srgbClr val="FFFFFF"/>
            </a:solidFill>
          </p:spPr>
          <p:txBody>
            <a:bodyPr wrap="square" lIns="0" tIns="0" rIns="0" bIns="0" rtlCol="0"/>
            <a:lstStyle/>
            <a:p>
              <a:endParaRPr/>
            </a:p>
          </p:txBody>
        </p:sp>
        <p:sp>
          <p:nvSpPr>
            <p:cNvPr id="6" name="object 6"/>
            <p:cNvSpPr/>
            <p:nvPr/>
          </p:nvSpPr>
          <p:spPr>
            <a:xfrm>
              <a:off x="124848" y="877823"/>
              <a:ext cx="3324225" cy="620395"/>
            </a:xfrm>
            <a:custGeom>
              <a:avLst/>
              <a:gdLst/>
              <a:ahLst/>
              <a:cxnLst/>
              <a:rect l="l" t="t" r="r" b="b"/>
              <a:pathLst>
                <a:path w="3324225" h="620394">
                  <a:moveTo>
                    <a:pt x="0" y="103631"/>
                  </a:moveTo>
                  <a:lnTo>
                    <a:pt x="8262" y="63007"/>
                  </a:lnTo>
                  <a:lnTo>
                    <a:pt x="30670" y="30098"/>
                  </a:lnTo>
                  <a:lnTo>
                    <a:pt x="63650" y="8048"/>
                  </a:lnTo>
                  <a:lnTo>
                    <a:pt x="103632" y="0"/>
                  </a:lnTo>
                  <a:lnTo>
                    <a:pt x="3221733" y="0"/>
                  </a:lnTo>
                  <a:lnTo>
                    <a:pt x="3261476" y="8048"/>
                  </a:lnTo>
                  <a:lnTo>
                    <a:pt x="3293932" y="30098"/>
                  </a:lnTo>
                  <a:lnTo>
                    <a:pt x="3315816" y="63007"/>
                  </a:lnTo>
                  <a:lnTo>
                    <a:pt x="3323841" y="103631"/>
                  </a:lnTo>
                  <a:lnTo>
                    <a:pt x="3323841" y="516635"/>
                  </a:lnTo>
                  <a:lnTo>
                    <a:pt x="3315816" y="556617"/>
                  </a:lnTo>
                  <a:lnTo>
                    <a:pt x="3293932" y="589597"/>
                  </a:lnTo>
                  <a:lnTo>
                    <a:pt x="3261476" y="612005"/>
                  </a:lnTo>
                  <a:lnTo>
                    <a:pt x="3221733" y="620267"/>
                  </a:lnTo>
                  <a:lnTo>
                    <a:pt x="103632" y="620267"/>
                  </a:lnTo>
                  <a:lnTo>
                    <a:pt x="63650" y="612005"/>
                  </a:lnTo>
                  <a:lnTo>
                    <a:pt x="30670" y="589597"/>
                  </a:lnTo>
                  <a:lnTo>
                    <a:pt x="8262" y="556617"/>
                  </a:lnTo>
                  <a:lnTo>
                    <a:pt x="0" y="516635"/>
                  </a:lnTo>
                  <a:lnTo>
                    <a:pt x="0" y="103631"/>
                  </a:lnTo>
                  <a:close/>
                </a:path>
              </a:pathLst>
            </a:custGeom>
            <a:ln w="16705">
              <a:solidFill>
                <a:srgbClr val="000094"/>
              </a:solidFill>
            </a:ln>
          </p:spPr>
          <p:txBody>
            <a:bodyPr wrap="square" lIns="0" tIns="0" rIns="0" bIns="0" rtlCol="0"/>
            <a:lstStyle/>
            <a:p>
              <a:endParaRPr/>
            </a:p>
          </p:txBody>
        </p:sp>
      </p:grpSp>
      <p:sp>
        <p:nvSpPr>
          <p:cNvPr id="7" name="object 7"/>
          <p:cNvSpPr txBox="1">
            <a:spLocks noGrp="1"/>
          </p:cNvSpPr>
          <p:nvPr>
            <p:ph type="title"/>
          </p:nvPr>
        </p:nvSpPr>
        <p:spPr>
          <a:xfrm>
            <a:off x="185114" y="1011225"/>
            <a:ext cx="3203692" cy="335989"/>
          </a:xfrm>
          <a:prstGeom prst="rect">
            <a:avLst/>
          </a:prstGeom>
        </p:spPr>
        <p:txBody>
          <a:bodyPr vert="horz" wrap="square" lIns="0" tIns="12700" rIns="0" bIns="0" rtlCol="0">
            <a:spAutoFit/>
          </a:bodyPr>
          <a:lstStyle/>
          <a:p>
            <a:pPr marL="1905" algn="ctr">
              <a:lnSpc>
                <a:spcPct val="100000"/>
              </a:lnSpc>
              <a:spcBef>
                <a:spcPts val="100"/>
              </a:spcBef>
            </a:pPr>
            <a:r>
              <a:rPr lang="en-US" sz="2100" b="1" i="1" dirty="0">
                <a:solidFill>
                  <a:srgbClr val="1F3763"/>
                </a:solidFill>
                <a:latin typeface="Arial"/>
                <a:cs typeface="Arial"/>
              </a:rPr>
              <a:t>The melt blown process</a:t>
            </a:r>
            <a:endParaRPr sz="1550" dirty="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dirty="0"/>
              <a:t>10</a:t>
            </a:fld>
            <a:endParaRPr dirty="0"/>
          </a:p>
        </p:txBody>
      </p:sp>
      <p:sp>
        <p:nvSpPr>
          <p:cNvPr id="14" name="TextBox 13">
            <a:extLst>
              <a:ext uri="{FF2B5EF4-FFF2-40B4-BE49-F238E27FC236}">
                <a16:creationId xmlns:a16="http://schemas.microsoft.com/office/drawing/2014/main" id="{C49DBB23-D2DA-453B-9EF1-22543989CCFB}"/>
              </a:ext>
            </a:extLst>
          </p:cNvPr>
          <p:cNvSpPr txBox="1"/>
          <p:nvPr/>
        </p:nvSpPr>
        <p:spPr>
          <a:xfrm>
            <a:off x="469900" y="2863850"/>
            <a:ext cx="4203525" cy="2126864"/>
          </a:xfrm>
          <a:prstGeom prst="rect">
            <a:avLst/>
          </a:prstGeom>
          <a:noFill/>
        </p:spPr>
        <p:txBody>
          <a:bodyPr wrap="square" rtlCol="0">
            <a:spAutoFit/>
          </a:bodyPr>
          <a:lstStyle/>
          <a:p>
            <a:pPr algn="just">
              <a:lnSpc>
                <a:spcPct val="150000"/>
              </a:lnSpc>
            </a:pPr>
            <a:r>
              <a:rPr lang="en-US" b="1" dirty="0"/>
              <a:t>Melt blown filter cartridge:  </a:t>
            </a:r>
          </a:p>
          <a:p>
            <a:pPr algn="just">
              <a:lnSpc>
                <a:spcPct val="150000"/>
              </a:lnSpc>
            </a:pPr>
            <a:r>
              <a:rPr lang="en-US" dirty="0"/>
              <a:t>The melt blown cartridge filters are cylindrical cartridges made from the finest polymer fibers melt blown and collected over a rotating spindle. </a:t>
            </a:r>
          </a:p>
        </p:txBody>
      </p:sp>
      <p:pic>
        <p:nvPicPr>
          <p:cNvPr id="22" name="Picture 21">
            <a:extLst>
              <a:ext uri="{FF2B5EF4-FFF2-40B4-BE49-F238E27FC236}">
                <a16:creationId xmlns:a16="http://schemas.microsoft.com/office/drawing/2014/main" id="{562B05B1-B00F-4D66-AFBC-158F5D502599}"/>
              </a:ext>
            </a:extLst>
          </p:cNvPr>
          <p:cNvPicPr>
            <a:picLocks noChangeAspect="1"/>
          </p:cNvPicPr>
          <p:nvPr/>
        </p:nvPicPr>
        <p:blipFill>
          <a:blip r:embed="rId3"/>
          <a:stretch>
            <a:fillRect/>
          </a:stretch>
        </p:blipFill>
        <p:spPr>
          <a:xfrm>
            <a:off x="4941827" y="2164538"/>
            <a:ext cx="5429250" cy="3810000"/>
          </a:xfrm>
          <a:prstGeom prst="rect">
            <a:avLst/>
          </a:prstGeom>
        </p:spPr>
      </p:pic>
    </p:spTree>
    <p:extLst>
      <p:ext uri="{BB962C8B-B14F-4D97-AF65-F5344CB8AC3E}">
        <p14:creationId xmlns:p14="http://schemas.microsoft.com/office/powerpoint/2010/main" val="3343351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04" y="771143"/>
            <a:ext cx="10692765" cy="868680"/>
            <a:chOff x="1404" y="771143"/>
            <a:chExt cx="10692765" cy="868680"/>
          </a:xfrm>
        </p:grpSpPr>
        <p:sp>
          <p:nvSpPr>
            <p:cNvPr id="3" name="object 3"/>
            <p:cNvSpPr/>
            <p:nvPr/>
          </p:nvSpPr>
          <p:spPr>
            <a:xfrm>
              <a:off x="1397" y="800099"/>
              <a:ext cx="10692765" cy="518159"/>
            </a:xfrm>
            <a:custGeom>
              <a:avLst/>
              <a:gdLst/>
              <a:ahLst/>
              <a:cxnLst/>
              <a:rect l="l" t="t" r="r" b="b"/>
              <a:pathLst>
                <a:path w="10692765" h="518159">
                  <a:moveTo>
                    <a:pt x="6036564" y="77724"/>
                  </a:moveTo>
                  <a:lnTo>
                    <a:pt x="5526024" y="82296"/>
                  </a:lnTo>
                  <a:lnTo>
                    <a:pt x="4538472" y="92964"/>
                  </a:lnTo>
                  <a:lnTo>
                    <a:pt x="3601212" y="106680"/>
                  </a:lnTo>
                  <a:lnTo>
                    <a:pt x="2731008" y="121920"/>
                  </a:lnTo>
                  <a:lnTo>
                    <a:pt x="1940052" y="137160"/>
                  </a:lnTo>
                  <a:lnTo>
                    <a:pt x="1240536" y="153924"/>
                  </a:lnTo>
                  <a:lnTo>
                    <a:pt x="384048" y="175260"/>
                  </a:lnTo>
                  <a:lnTo>
                    <a:pt x="0" y="185928"/>
                  </a:lnTo>
                  <a:lnTo>
                    <a:pt x="0" y="481584"/>
                  </a:lnTo>
                  <a:lnTo>
                    <a:pt x="262128" y="460248"/>
                  </a:lnTo>
                  <a:lnTo>
                    <a:pt x="853440" y="414528"/>
                  </a:lnTo>
                  <a:lnTo>
                    <a:pt x="1522476" y="364236"/>
                  </a:lnTo>
                  <a:lnTo>
                    <a:pt x="2255520" y="310896"/>
                  </a:lnTo>
                  <a:lnTo>
                    <a:pt x="3041904" y="256032"/>
                  </a:lnTo>
                  <a:lnTo>
                    <a:pt x="3867912" y="202692"/>
                  </a:lnTo>
                  <a:lnTo>
                    <a:pt x="4722876" y="149352"/>
                  </a:lnTo>
                  <a:lnTo>
                    <a:pt x="5596128" y="100584"/>
                  </a:lnTo>
                  <a:lnTo>
                    <a:pt x="6036564" y="77724"/>
                  </a:lnTo>
                  <a:close/>
                </a:path>
                <a:path w="10692765" h="518159">
                  <a:moveTo>
                    <a:pt x="10692384" y="0"/>
                  </a:moveTo>
                  <a:lnTo>
                    <a:pt x="10460736" y="4572"/>
                  </a:lnTo>
                  <a:lnTo>
                    <a:pt x="10006584" y="18288"/>
                  </a:lnTo>
                  <a:lnTo>
                    <a:pt x="9560052" y="32004"/>
                  </a:lnTo>
                  <a:lnTo>
                    <a:pt x="9125712" y="47244"/>
                  </a:lnTo>
                  <a:lnTo>
                    <a:pt x="8702040" y="64008"/>
                  </a:lnTo>
                  <a:lnTo>
                    <a:pt x="8285988" y="80772"/>
                  </a:lnTo>
                  <a:lnTo>
                    <a:pt x="7882128" y="100584"/>
                  </a:lnTo>
                  <a:lnTo>
                    <a:pt x="7487412" y="118872"/>
                  </a:lnTo>
                  <a:lnTo>
                    <a:pt x="7103364" y="140208"/>
                  </a:lnTo>
                  <a:lnTo>
                    <a:pt x="6726936" y="161544"/>
                  </a:lnTo>
                  <a:lnTo>
                    <a:pt x="6361176" y="182880"/>
                  </a:lnTo>
                  <a:lnTo>
                    <a:pt x="6004560" y="205740"/>
                  </a:lnTo>
                  <a:lnTo>
                    <a:pt x="5487924" y="242316"/>
                  </a:lnTo>
                  <a:lnTo>
                    <a:pt x="4831080" y="291084"/>
                  </a:lnTo>
                  <a:lnTo>
                    <a:pt x="4518660" y="316992"/>
                  </a:lnTo>
                  <a:lnTo>
                    <a:pt x="4642104" y="315468"/>
                  </a:lnTo>
                  <a:lnTo>
                    <a:pt x="4920996" y="310896"/>
                  </a:lnTo>
                  <a:lnTo>
                    <a:pt x="5237988" y="307848"/>
                  </a:lnTo>
                  <a:lnTo>
                    <a:pt x="5582412" y="304800"/>
                  </a:lnTo>
                  <a:lnTo>
                    <a:pt x="6347460" y="304800"/>
                  </a:lnTo>
                  <a:lnTo>
                    <a:pt x="6760464" y="309372"/>
                  </a:lnTo>
                  <a:lnTo>
                    <a:pt x="7184136" y="315468"/>
                  </a:lnTo>
                  <a:lnTo>
                    <a:pt x="7616952" y="323088"/>
                  </a:lnTo>
                  <a:lnTo>
                    <a:pt x="8055864" y="335280"/>
                  </a:lnTo>
                  <a:lnTo>
                    <a:pt x="8490204" y="352044"/>
                  </a:lnTo>
                  <a:lnTo>
                    <a:pt x="8924544" y="370332"/>
                  </a:lnTo>
                  <a:lnTo>
                    <a:pt x="9241536" y="388620"/>
                  </a:lnTo>
                  <a:lnTo>
                    <a:pt x="9450324" y="402336"/>
                  </a:lnTo>
                  <a:lnTo>
                    <a:pt x="9657588" y="416052"/>
                  </a:lnTo>
                  <a:lnTo>
                    <a:pt x="9855708" y="431292"/>
                  </a:lnTo>
                  <a:lnTo>
                    <a:pt x="10053828" y="448056"/>
                  </a:lnTo>
                  <a:lnTo>
                    <a:pt x="10241280" y="466344"/>
                  </a:lnTo>
                  <a:lnTo>
                    <a:pt x="10428732" y="486156"/>
                  </a:lnTo>
                  <a:lnTo>
                    <a:pt x="10605516" y="507492"/>
                  </a:lnTo>
                  <a:lnTo>
                    <a:pt x="10692384" y="518160"/>
                  </a:lnTo>
                  <a:lnTo>
                    <a:pt x="10692384" y="0"/>
                  </a:lnTo>
                  <a:close/>
                </a:path>
              </a:pathLst>
            </a:custGeom>
            <a:solidFill>
              <a:srgbClr val="9CC3E6"/>
            </a:solidFill>
          </p:spPr>
          <p:txBody>
            <a:bodyPr wrap="square" lIns="0" tIns="0" rIns="0" bIns="0" rtlCol="0"/>
            <a:lstStyle/>
            <a:p>
              <a:endParaRPr/>
            </a:p>
          </p:txBody>
        </p:sp>
        <p:sp>
          <p:nvSpPr>
            <p:cNvPr id="4" name="object 4"/>
            <p:cNvSpPr/>
            <p:nvPr/>
          </p:nvSpPr>
          <p:spPr>
            <a:xfrm>
              <a:off x="1404" y="771143"/>
              <a:ext cx="10692765" cy="868680"/>
            </a:xfrm>
            <a:custGeom>
              <a:avLst/>
              <a:gdLst/>
              <a:ahLst/>
              <a:cxnLst/>
              <a:rect l="l" t="t" r="r" b="b"/>
              <a:pathLst>
                <a:path w="10692765" h="868680">
                  <a:moveTo>
                    <a:pt x="10692380" y="15239"/>
                  </a:moveTo>
                  <a:lnTo>
                    <a:pt x="10692380" y="0"/>
                  </a:lnTo>
                  <a:lnTo>
                    <a:pt x="10649708" y="0"/>
                  </a:lnTo>
                  <a:lnTo>
                    <a:pt x="9508232" y="0"/>
                  </a:lnTo>
                  <a:lnTo>
                    <a:pt x="9247628" y="4571"/>
                  </a:lnTo>
                  <a:lnTo>
                    <a:pt x="8700512" y="16763"/>
                  </a:lnTo>
                  <a:lnTo>
                    <a:pt x="8116820" y="33527"/>
                  </a:lnTo>
                  <a:lnTo>
                    <a:pt x="7499600" y="54863"/>
                  </a:lnTo>
                  <a:lnTo>
                    <a:pt x="6850376" y="82295"/>
                  </a:lnTo>
                  <a:lnTo>
                    <a:pt x="6167625" y="114299"/>
                  </a:lnTo>
                  <a:lnTo>
                    <a:pt x="5452869" y="152399"/>
                  </a:lnTo>
                  <a:lnTo>
                    <a:pt x="4707633" y="193547"/>
                  </a:lnTo>
                  <a:lnTo>
                    <a:pt x="4320537" y="217931"/>
                  </a:lnTo>
                  <a:lnTo>
                    <a:pt x="3998973" y="237743"/>
                  </a:lnTo>
                  <a:lnTo>
                    <a:pt x="3371085" y="277367"/>
                  </a:lnTo>
                  <a:lnTo>
                    <a:pt x="2764533" y="318515"/>
                  </a:lnTo>
                  <a:lnTo>
                    <a:pt x="2180841" y="359663"/>
                  </a:lnTo>
                  <a:lnTo>
                    <a:pt x="1362456" y="419099"/>
                  </a:lnTo>
                  <a:lnTo>
                    <a:pt x="403860" y="492251"/>
                  </a:lnTo>
                  <a:lnTo>
                    <a:pt x="0" y="524255"/>
                  </a:lnTo>
                  <a:lnTo>
                    <a:pt x="0" y="868679"/>
                  </a:lnTo>
                  <a:lnTo>
                    <a:pt x="153924" y="844295"/>
                  </a:lnTo>
                  <a:lnTo>
                    <a:pt x="492252" y="790955"/>
                  </a:lnTo>
                  <a:lnTo>
                    <a:pt x="873252" y="734567"/>
                  </a:lnTo>
                  <a:lnTo>
                    <a:pt x="1301496" y="675131"/>
                  </a:lnTo>
                  <a:lnTo>
                    <a:pt x="1775457" y="614171"/>
                  </a:lnTo>
                  <a:lnTo>
                    <a:pt x="2293617" y="551687"/>
                  </a:lnTo>
                  <a:lnTo>
                    <a:pt x="2857497" y="489203"/>
                  </a:lnTo>
                  <a:lnTo>
                    <a:pt x="3471669" y="426719"/>
                  </a:lnTo>
                  <a:lnTo>
                    <a:pt x="3962397" y="380999"/>
                  </a:lnTo>
                  <a:lnTo>
                    <a:pt x="4303773" y="350519"/>
                  </a:lnTo>
                  <a:lnTo>
                    <a:pt x="4655817" y="321563"/>
                  </a:lnTo>
                  <a:lnTo>
                    <a:pt x="5023101" y="292607"/>
                  </a:lnTo>
                  <a:lnTo>
                    <a:pt x="5401053" y="263651"/>
                  </a:lnTo>
                  <a:lnTo>
                    <a:pt x="5792721" y="236219"/>
                  </a:lnTo>
                  <a:lnTo>
                    <a:pt x="6195057" y="208787"/>
                  </a:lnTo>
                  <a:lnTo>
                    <a:pt x="6608060" y="184403"/>
                  </a:lnTo>
                  <a:lnTo>
                    <a:pt x="7036304" y="158495"/>
                  </a:lnTo>
                  <a:lnTo>
                    <a:pt x="7478264" y="135635"/>
                  </a:lnTo>
                  <a:lnTo>
                    <a:pt x="7929368" y="112775"/>
                  </a:lnTo>
                  <a:lnTo>
                    <a:pt x="8394188" y="91439"/>
                  </a:lnTo>
                  <a:lnTo>
                    <a:pt x="8874248" y="71627"/>
                  </a:lnTo>
                  <a:lnTo>
                    <a:pt x="9364976" y="53339"/>
                  </a:lnTo>
                  <a:lnTo>
                    <a:pt x="9867896" y="38099"/>
                  </a:lnTo>
                  <a:lnTo>
                    <a:pt x="10386056" y="22859"/>
                  </a:lnTo>
                  <a:lnTo>
                    <a:pt x="10649708" y="15239"/>
                  </a:lnTo>
                  <a:lnTo>
                    <a:pt x="10692380" y="15239"/>
                  </a:lnTo>
                  <a:close/>
                </a:path>
              </a:pathLst>
            </a:custGeom>
            <a:solidFill>
              <a:srgbClr val="56C3CA"/>
            </a:solidFill>
          </p:spPr>
          <p:txBody>
            <a:bodyPr wrap="square" lIns="0" tIns="0" rIns="0" bIns="0" rtlCol="0"/>
            <a:lstStyle/>
            <a:p>
              <a:endParaRPr/>
            </a:p>
          </p:txBody>
        </p:sp>
        <p:sp>
          <p:nvSpPr>
            <p:cNvPr id="5" name="object 5"/>
            <p:cNvSpPr/>
            <p:nvPr/>
          </p:nvSpPr>
          <p:spPr>
            <a:xfrm>
              <a:off x="124848" y="877823"/>
              <a:ext cx="3324225" cy="620395"/>
            </a:xfrm>
            <a:custGeom>
              <a:avLst/>
              <a:gdLst/>
              <a:ahLst/>
              <a:cxnLst/>
              <a:rect l="l" t="t" r="r" b="b"/>
              <a:pathLst>
                <a:path w="3324225" h="620394">
                  <a:moveTo>
                    <a:pt x="3323841" y="516635"/>
                  </a:moveTo>
                  <a:lnTo>
                    <a:pt x="3323841" y="103631"/>
                  </a:lnTo>
                  <a:lnTo>
                    <a:pt x="3315816" y="63007"/>
                  </a:lnTo>
                  <a:lnTo>
                    <a:pt x="3293932" y="30098"/>
                  </a:lnTo>
                  <a:lnTo>
                    <a:pt x="3261476" y="8048"/>
                  </a:lnTo>
                  <a:lnTo>
                    <a:pt x="3221733" y="0"/>
                  </a:lnTo>
                  <a:lnTo>
                    <a:pt x="103632" y="0"/>
                  </a:lnTo>
                  <a:lnTo>
                    <a:pt x="63650" y="8048"/>
                  </a:lnTo>
                  <a:lnTo>
                    <a:pt x="30670" y="30098"/>
                  </a:lnTo>
                  <a:lnTo>
                    <a:pt x="8262" y="63007"/>
                  </a:lnTo>
                  <a:lnTo>
                    <a:pt x="0" y="103631"/>
                  </a:lnTo>
                  <a:lnTo>
                    <a:pt x="0" y="516635"/>
                  </a:lnTo>
                  <a:lnTo>
                    <a:pt x="8262" y="556617"/>
                  </a:lnTo>
                  <a:lnTo>
                    <a:pt x="30670" y="589597"/>
                  </a:lnTo>
                  <a:lnTo>
                    <a:pt x="63650" y="612005"/>
                  </a:lnTo>
                  <a:lnTo>
                    <a:pt x="103632" y="620267"/>
                  </a:lnTo>
                  <a:lnTo>
                    <a:pt x="3221733" y="620267"/>
                  </a:lnTo>
                  <a:lnTo>
                    <a:pt x="3261476" y="612005"/>
                  </a:lnTo>
                  <a:lnTo>
                    <a:pt x="3293932" y="589597"/>
                  </a:lnTo>
                  <a:lnTo>
                    <a:pt x="3315816" y="556617"/>
                  </a:lnTo>
                  <a:lnTo>
                    <a:pt x="3323841" y="516635"/>
                  </a:lnTo>
                  <a:close/>
                </a:path>
              </a:pathLst>
            </a:custGeom>
            <a:solidFill>
              <a:srgbClr val="FFFFFF"/>
            </a:solidFill>
          </p:spPr>
          <p:txBody>
            <a:bodyPr wrap="square" lIns="0" tIns="0" rIns="0" bIns="0" rtlCol="0"/>
            <a:lstStyle/>
            <a:p>
              <a:endParaRPr/>
            </a:p>
          </p:txBody>
        </p:sp>
        <p:sp>
          <p:nvSpPr>
            <p:cNvPr id="6" name="object 6"/>
            <p:cNvSpPr/>
            <p:nvPr/>
          </p:nvSpPr>
          <p:spPr>
            <a:xfrm>
              <a:off x="124848" y="877823"/>
              <a:ext cx="3324225" cy="620395"/>
            </a:xfrm>
            <a:custGeom>
              <a:avLst/>
              <a:gdLst/>
              <a:ahLst/>
              <a:cxnLst/>
              <a:rect l="l" t="t" r="r" b="b"/>
              <a:pathLst>
                <a:path w="3324225" h="620394">
                  <a:moveTo>
                    <a:pt x="0" y="103631"/>
                  </a:moveTo>
                  <a:lnTo>
                    <a:pt x="8262" y="63007"/>
                  </a:lnTo>
                  <a:lnTo>
                    <a:pt x="30670" y="30098"/>
                  </a:lnTo>
                  <a:lnTo>
                    <a:pt x="63650" y="8048"/>
                  </a:lnTo>
                  <a:lnTo>
                    <a:pt x="103632" y="0"/>
                  </a:lnTo>
                  <a:lnTo>
                    <a:pt x="3221733" y="0"/>
                  </a:lnTo>
                  <a:lnTo>
                    <a:pt x="3261476" y="8048"/>
                  </a:lnTo>
                  <a:lnTo>
                    <a:pt x="3293932" y="30098"/>
                  </a:lnTo>
                  <a:lnTo>
                    <a:pt x="3315816" y="63007"/>
                  </a:lnTo>
                  <a:lnTo>
                    <a:pt x="3323841" y="103631"/>
                  </a:lnTo>
                  <a:lnTo>
                    <a:pt x="3323841" y="516635"/>
                  </a:lnTo>
                  <a:lnTo>
                    <a:pt x="3315816" y="556617"/>
                  </a:lnTo>
                  <a:lnTo>
                    <a:pt x="3293932" y="589597"/>
                  </a:lnTo>
                  <a:lnTo>
                    <a:pt x="3261476" y="612005"/>
                  </a:lnTo>
                  <a:lnTo>
                    <a:pt x="3221733" y="620267"/>
                  </a:lnTo>
                  <a:lnTo>
                    <a:pt x="103632" y="620267"/>
                  </a:lnTo>
                  <a:lnTo>
                    <a:pt x="63650" y="612005"/>
                  </a:lnTo>
                  <a:lnTo>
                    <a:pt x="30670" y="589597"/>
                  </a:lnTo>
                  <a:lnTo>
                    <a:pt x="8262" y="556617"/>
                  </a:lnTo>
                  <a:lnTo>
                    <a:pt x="0" y="516635"/>
                  </a:lnTo>
                  <a:lnTo>
                    <a:pt x="0" y="103631"/>
                  </a:lnTo>
                  <a:close/>
                </a:path>
              </a:pathLst>
            </a:custGeom>
            <a:ln w="16705">
              <a:solidFill>
                <a:srgbClr val="000094"/>
              </a:solidFill>
            </a:ln>
          </p:spPr>
          <p:txBody>
            <a:bodyPr wrap="square" lIns="0" tIns="0" rIns="0" bIns="0" rtlCol="0"/>
            <a:lstStyle/>
            <a:p>
              <a:endParaRPr/>
            </a:p>
          </p:txBody>
        </p:sp>
      </p:grpSp>
      <p:sp>
        <p:nvSpPr>
          <p:cNvPr id="7" name="object 7"/>
          <p:cNvSpPr txBox="1">
            <a:spLocks noGrp="1"/>
          </p:cNvSpPr>
          <p:nvPr>
            <p:ph type="title"/>
          </p:nvPr>
        </p:nvSpPr>
        <p:spPr>
          <a:xfrm>
            <a:off x="185114" y="1011225"/>
            <a:ext cx="3203692" cy="335989"/>
          </a:xfrm>
          <a:prstGeom prst="rect">
            <a:avLst/>
          </a:prstGeom>
        </p:spPr>
        <p:txBody>
          <a:bodyPr vert="horz" wrap="square" lIns="0" tIns="12700" rIns="0" bIns="0" rtlCol="0">
            <a:spAutoFit/>
          </a:bodyPr>
          <a:lstStyle/>
          <a:p>
            <a:pPr marL="1905" algn="ctr">
              <a:lnSpc>
                <a:spcPct val="100000"/>
              </a:lnSpc>
              <a:spcBef>
                <a:spcPts val="100"/>
              </a:spcBef>
            </a:pPr>
            <a:r>
              <a:rPr lang="en-US" sz="2100" b="1" i="1" dirty="0">
                <a:solidFill>
                  <a:srgbClr val="1F3763"/>
                </a:solidFill>
                <a:latin typeface="Arial"/>
                <a:cs typeface="Arial"/>
              </a:rPr>
              <a:t>The melt blown process</a:t>
            </a:r>
            <a:endParaRPr sz="1550" dirty="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dirty="0"/>
              <a:t>11</a:t>
            </a:fld>
            <a:endParaRPr dirty="0"/>
          </a:p>
        </p:txBody>
      </p:sp>
      <p:sp>
        <p:nvSpPr>
          <p:cNvPr id="14" name="TextBox 13">
            <a:extLst>
              <a:ext uri="{FF2B5EF4-FFF2-40B4-BE49-F238E27FC236}">
                <a16:creationId xmlns:a16="http://schemas.microsoft.com/office/drawing/2014/main" id="{C49DBB23-D2DA-453B-9EF1-22543989CCFB}"/>
              </a:ext>
            </a:extLst>
          </p:cNvPr>
          <p:cNvSpPr txBox="1"/>
          <p:nvPr/>
        </p:nvSpPr>
        <p:spPr>
          <a:xfrm>
            <a:off x="355566" y="1636247"/>
            <a:ext cx="9879798" cy="369332"/>
          </a:xfrm>
          <a:prstGeom prst="rect">
            <a:avLst/>
          </a:prstGeom>
          <a:noFill/>
        </p:spPr>
        <p:txBody>
          <a:bodyPr wrap="square" rtlCol="0">
            <a:spAutoFit/>
          </a:bodyPr>
          <a:lstStyle/>
          <a:p>
            <a:r>
              <a:rPr lang="en-US" b="1" dirty="0"/>
              <a:t>Melt blown filter cartridge:  </a:t>
            </a:r>
          </a:p>
        </p:txBody>
      </p:sp>
      <p:pic>
        <p:nvPicPr>
          <p:cNvPr id="9" name="Picture 8">
            <a:extLst>
              <a:ext uri="{FF2B5EF4-FFF2-40B4-BE49-F238E27FC236}">
                <a16:creationId xmlns:a16="http://schemas.microsoft.com/office/drawing/2014/main" id="{44D6DF92-3755-4814-A358-0EF5B9BD0091}"/>
              </a:ext>
            </a:extLst>
          </p:cNvPr>
          <p:cNvPicPr>
            <a:picLocks noChangeAspect="1"/>
          </p:cNvPicPr>
          <p:nvPr/>
        </p:nvPicPr>
        <p:blipFill rotWithShape="1">
          <a:blip r:embed="rId2"/>
          <a:srcRect t="17445"/>
          <a:stretch/>
        </p:blipFill>
        <p:spPr>
          <a:xfrm>
            <a:off x="297389" y="2058933"/>
            <a:ext cx="4028530" cy="3325739"/>
          </a:xfrm>
          <a:prstGeom prst="rect">
            <a:avLst/>
          </a:prstGeom>
        </p:spPr>
      </p:pic>
      <p:sp>
        <p:nvSpPr>
          <p:cNvPr id="15" name="Rectangle 14">
            <a:extLst>
              <a:ext uri="{FF2B5EF4-FFF2-40B4-BE49-F238E27FC236}">
                <a16:creationId xmlns:a16="http://schemas.microsoft.com/office/drawing/2014/main" id="{95FA3E07-814F-49A8-B15A-F81645335F0E}"/>
              </a:ext>
            </a:extLst>
          </p:cNvPr>
          <p:cNvSpPr/>
          <p:nvPr/>
        </p:nvSpPr>
        <p:spPr>
          <a:xfrm>
            <a:off x="622300" y="5526887"/>
            <a:ext cx="3838871" cy="369332"/>
          </a:xfrm>
          <a:prstGeom prst="rect">
            <a:avLst/>
          </a:prstGeom>
        </p:spPr>
        <p:txBody>
          <a:bodyPr wrap="none">
            <a:spAutoFit/>
          </a:bodyPr>
          <a:lstStyle/>
          <a:p>
            <a:r>
              <a:rPr lang="en-US" dirty="0"/>
              <a:t>Micrograph of Melt Blown filter media </a:t>
            </a:r>
          </a:p>
        </p:txBody>
      </p:sp>
      <p:sp>
        <p:nvSpPr>
          <p:cNvPr id="22" name="Rectangle 21">
            <a:extLst>
              <a:ext uri="{FF2B5EF4-FFF2-40B4-BE49-F238E27FC236}">
                <a16:creationId xmlns:a16="http://schemas.microsoft.com/office/drawing/2014/main" id="{9C43005E-54D9-4C77-8FAA-BBB3115FEAD5}"/>
              </a:ext>
            </a:extLst>
          </p:cNvPr>
          <p:cNvSpPr/>
          <p:nvPr/>
        </p:nvSpPr>
        <p:spPr>
          <a:xfrm>
            <a:off x="4461171" y="2239708"/>
            <a:ext cx="7097869" cy="3144964"/>
          </a:xfrm>
          <a:prstGeom prst="rect">
            <a:avLst/>
          </a:prstGeom>
        </p:spPr>
        <p:txBody>
          <a:bodyPr wrap="square">
            <a:spAutoFit/>
          </a:bodyPr>
          <a:lstStyle/>
          <a:p>
            <a:pPr marL="300355" marR="0">
              <a:spcBef>
                <a:spcPts val="0"/>
              </a:spcBef>
              <a:spcAft>
                <a:spcPts val="0"/>
              </a:spcAft>
            </a:pPr>
            <a:r>
              <a:rPr lang="en-US" dirty="0">
                <a:solidFill>
                  <a:srgbClr val="981B1E"/>
                </a:solidFill>
                <a:latin typeface="Arial MT"/>
                <a:ea typeface="Tahoma" panose="020B0604030504040204" pitchFamily="34" charset="0"/>
              </a:rPr>
              <a:t>Unique Melt Blown Media</a:t>
            </a:r>
            <a:endParaRPr lang="en-US" dirty="0">
              <a:latin typeface="Tahoma" panose="020B0604030504040204" pitchFamily="34" charset="0"/>
              <a:ea typeface="Tahoma" panose="020B0604030504040204" pitchFamily="34" charset="0"/>
            </a:endParaRPr>
          </a:p>
          <a:p>
            <a:pPr marL="342900" marR="0" lvl="0" indent="-342900">
              <a:spcBef>
                <a:spcPts val="335"/>
              </a:spcBef>
              <a:spcAft>
                <a:spcPts val="0"/>
              </a:spcAft>
              <a:buClr>
                <a:srgbClr val="981B1E"/>
              </a:buClr>
              <a:buSzPct val="100000"/>
              <a:buFont typeface="Arial MT"/>
              <a:buChar char="•"/>
              <a:tabLst>
                <a:tab pos="398145" algn="l"/>
              </a:tabLst>
            </a:pPr>
            <a:r>
              <a:rPr lang="en-US" dirty="0">
                <a:solidFill>
                  <a:srgbClr val="231F20"/>
                </a:solidFill>
                <a:latin typeface="Arial MT"/>
                <a:ea typeface="Arial MT"/>
                <a:cs typeface="Arial MT"/>
              </a:rPr>
              <a:t>All</a:t>
            </a:r>
            <a:r>
              <a:rPr lang="en-US" spc="45" dirty="0">
                <a:solidFill>
                  <a:srgbClr val="231F20"/>
                </a:solidFill>
                <a:latin typeface="Arial MT"/>
                <a:ea typeface="Arial MT"/>
                <a:cs typeface="Arial MT"/>
              </a:rPr>
              <a:t> </a:t>
            </a:r>
            <a:r>
              <a:rPr lang="en-US" dirty="0">
                <a:solidFill>
                  <a:srgbClr val="231F20"/>
                </a:solidFill>
                <a:latin typeface="Arial MT"/>
                <a:ea typeface="Arial MT"/>
                <a:cs typeface="Arial MT"/>
              </a:rPr>
              <a:t>polypropylene</a:t>
            </a:r>
            <a:endParaRPr lang="en-US" dirty="0">
              <a:latin typeface="Tahoma" panose="020B0604030504040204" pitchFamily="34" charset="0"/>
              <a:ea typeface="Arial MT"/>
              <a:cs typeface="Arial MT"/>
            </a:endParaRPr>
          </a:p>
          <a:p>
            <a:pPr marL="342900" indent="-342900">
              <a:spcBef>
                <a:spcPts val="355"/>
              </a:spcBef>
              <a:buClr>
                <a:srgbClr val="981B1E"/>
              </a:buClr>
              <a:buSzPct val="100000"/>
              <a:buFont typeface="Arial MT"/>
              <a:buChar char="•"/>
              <a:tabLst>
                <a:tab pos="398145" algn="l"/>
              </a:tabLst>
            </a:pPr>
            <a:r>
              <a:rPr lang="en-US" dirty="0">
                <a:solidFill>
                  <a:srgbClr val="231F20"/>
                </a:solidFill>
                <a:latin typeface="Arial MT"/>
                <a:ea typeface="Arial MT"/>
                <a:cs typeface="Arial MT"/>
              </a:rPr>
              <a:t>Graded</a:t>
            </a:r>
            <a:r>
              <a:rPr lang="en-US" spc="-35" dirty="0">
                <a:solidFill>
                  <a:srgbClr val="231F20"/>
                </a:solidFill>
                <a:latin typeface="Arial MT"/>
                <a:ea typeface="Arial MT"/>
                <a:cs typeface="Arial MT"/>
              </a:rPr>
              <a:t> </a:t>
            </a:r>
            <a:r>
              <a:rPr lang="en-US" dirty="0">
                <a:solidFill>
                  <a:srgbClr val="231F20"/>
                </a:solidFill>
                <a:latin typeface="Arial MT"/>
                <a:ea typeface="Arial MT"/>
                <a:cs typeface="Arial MT"/>
              </a:rPr>
              <a:t>pore</a:t>
            </a:r>
            <a:r>
              <a:rPr lang="en-US" spc="-30" dirty="0">
                <a:solidFill>
                  <a:srgbClr val="231F20"/>
                </a:solidFill>
                <a:latin typeface="Arial MT"/>
                <a:ea typeface="Arial MT"/>
                <a:cs typeface="Arial MT"/>
              </a:rPr>
              <a:t> </a:t>
            </a:r>
            <a:r>
              <a:rPr lang="en-US" dirty="0">
                <a:solidFill>
                  <a:srgbClr val="231F20"/>
                </a:solidFill>
                <a:latin typeface="Arial MT"/>
                <a:ea typeface="Arial MT"/>
                <a:cs typeface="Arial MT"/>
              </a:rPr>
              <a:t>structure </a:t>
            </a:r>
            <a:r>
              <a:rPr lang="en-US" dirty="0">
                <a:latin typeface="Tahoma" panose="020B0604030504040204" pitchFamily="34" charset="0"/>
                <a:ea typeface="Arial MT"/>
                <a:cs typeface="Arial MT"/>
              </a:rPr>
              <a:t>for true filtration</a:t>
            </a:r>
          </a:p>
          <a:p>
            <a:pPr marL="342900" marR="0" lvl="0" indent="-342900">
              <a:spcBef>
                <a:spcPts val="355"/>
              </a:spcBef>
              <a:spcAft>
                <a:spcPts val="0"/>
              </a:spcAft>
              <a:buClr>
                <a:srgbClr val="981B1E"/>
              </a:buClr>
              <a:buSzPct val="100000"/>
              <a:buFont typeface="Arial MT"/>
              <a:buChar char="•"/>
              <a:tabLst>
                <a:tab pos="398145" algn="l"/>
              </a:tabLst>
            </a:pPr>
            <a:r>
              <a:rPr lang="en-US" dirty="0">
                <a:solidFill>
                  <a:srgbClr val="231F20"/>
                </a:solidFill>
                <a:latin typeface="Arial MT"/>
                <a:ea typeface="Arial MT"/>
                <a:cs typeface="Arial MT"/>
              </a:rPr>
              <a:t>Consistent</a:t>
            </a:r>
            <a:r>
              <a:rPr lang="en-US" spc="90" dirty="0">
                <a:solidFill>
                  <a:srgbClr val="231F20"/>
                </a:solidFill>
                <a:latin typeface="Arial MT"/>
                <a:ea typeface="Arial MT"/>
                <a:cs typeface="Arial MT"/>
              </a:rPr>
              <a:t> </a:t>
            </a:r>
            <a:r>
              <a:rPr lang="en-US" dirty="0">
                <a:solidFill>
                  <a:srgbClr val="231F20"/>
                </a:solidFill>
                <a:latin typeface="Arial MT"/>
                <a:ea typeface="Arial MT"/>
                <a:cs typeface="Arial MT"/>
              </a:rPr>
              <a:t>performance</a:t>
            </a:r>
            <a:endParaRPr lang="en-US" dirty="0">
              <a:latin typeface="Tahoma" panose="020B0604030504040204" pitchFamily="34" charset="0"/>
              <a:ea typeface="Arial MT"/>
              <a:cs typeface="Arial MT"/>
            </a:endParaRPr>
          </a:p>
          <a:p>
            <a:pPr marL="342900" marR="756920" lvl="0" indent="-342900">
              <a:lnSpc>
                <a:spcPct val="90000"/>
              </a:lnSpc>
              <a:spcBef>
                <a:spcPts val="410"/>
              </a:spcBef>
              <a:spcAft>
                <a:spcPts val="0"/>
              </a:spcAft>
              <a:buClr>
                <a:srgbClr val="981B1E"/>
              </a:buClr>
              <a:buSzPct val="100000"/>
              <a:buFont typeface="Arial MT"/>
              <a:buChar char="•"/>
              <a:tabLst>
                <a:tab pos="398145" algn="l"/>
              </a:tabLst>
            </a:pPr>
            <a:r>
              <a:rPr lang="en-US" spc="-5" dirty="0">
                <a:solidFill>
                  <a:srgbClr val="231F20"/>
                </a:solidFill>
                <a:latin typeface="Arial MT"/>
                <a:ea typeface="Arial MT"/>
                <a:cs typeface="Arial MT"/>
              </a:rPr>
              <a:t>High</a:t>
            </a:r>
            <a:r>
              <a:rPr lang="en-US" spc="-30" dirty="0">
                <a:solidFill>
                  <a:srgbClr val="231F20"/>
                </a:solidFill>
                <a:latin typeface="Arial MT"/>
                <a:ea typeface="Arial MT"/>
                <a:cs typeface="Arial MT"/>
              </a:rPr>
              <a:t> </a:t>
            </a:r>
            <a:r>
              <a:rPr lang="en-US" spc="-5" dirty="0">
                <a:solidFill>
                  <a:srgbClr val="231F20"/>
                </a:solidFill>
                <a:latin typeface="Arial MT"/>
                <a:ea typeface="Arial MT"/>
                <a:cs typeface="Arial MT"/>
              </a:rPr>
              <a:t>void</a:t>
            </a:r>
            <a:r>
              <a:rPr lang="en-US" spc="-25" dirty="0">
                <a:solidFill>
                  <a:srgbClr val="231F20"/>
                </a:solidFill>
                <a:latin typeface="Arial MT"/>
                <a:ea typeface="Arial MT"/>
                <a:cs typeface="Arial MT"/>
              </a:rPr>
              <a:t> </a:t>
            </a:r>
            <a:r>
              <a:rPr lang="en-US" spc="-5" dirty="0">
                <a:solidFill>
                  <a:srgbClr val="231F20"/>
                </a:solidFill>
                <a:latin typeface="Arial MT"/>
                <a:ea typeface="Arial MT"/>
                <a:cs typeface="Arial MT"/>
              </a:rPr>
              <a:t>volume</a:t>
            </a:r>
            <a:r>
              <a:rPr lang="en-US" spc="-25" dirty="0">
                <a:solidFill>
                  <a:srgbClr val="231F20"/>
                </a:solidFill>
                <a:latin typeface="Arial MT"/>
                <a:ea typeface="Arial MT"/>
                <a:cs typeface="Arial MT"/>
              </a:rPr>
              <a:t> </a:t>
            </a:r>
            <a:r>
              <a:rPr lang="en-US" dirty="0">
                <a:solidFill>
                  <a:srgbClr val="231F20"/>
                </a:solidFill>
                <a:latin typeface="Arial MT"/>
                <a:ea typeface="Arial MT"/>
                <a:cs typeface="Arial MT"/>
              </a:rPr>
              <a:t>for</a:t>
            </a:r>
            <a:r>
              <a:rPr lang="en-US" spc="-25" dirty="0">
                <a:solidFill>
                  <a:srgbClr val="231F20"/>
                </a:solidFill>
                <a:latin typeface="Arial MT"/>
                <a:ea typeface="Arial MT"/>
                <a:cs typeface="Arial MT"/>
              </a:rPr>
              <a:t> </a:t>
            </a:r>
            <a:r>
              <a:rPr lang="en-US" dirty="0">
                <a:solidFill>
                  <a:srgbClr val="231F20"/>
                </a:solidFill>
                <a:latin typeface="Arial MT"/>
                <a:ea typeface="Arial MT"/>
                <a:cs typeface="Arial MT"/>
              </a:rPr>
              <a:t>high</a:t>
            </a:r>
            <a:r>
              <a:rPr lang="en-US" spc="-25" dirty="0">
                <a:solidFill>
                  <a:srgbClr val="231F20"/>
                </a:solidFill>
                <a:latin typeface="Arial MT"/>
                <a:ea typeface="Arial MT"/>
                <a:cs typeface="Arial MT"/>
              </a:rPr>
              <a:t> </a:t>
            </a:r>
            <a:r>
              <a:rPr lang="en-US" dirty="0">
                <a:solidFill>
                  <a:srgbClr val="231F20"/>
                </a:solidFill>
                <a:latin typeface="Arial MT"/>
                <a:ea typeface="Arial MT"/>
                <a:cs typeface="Arial MT"/>
              </a:rPr>
              <a:t>dirt</a:t>
            </a:r>
            <a:r>
              <a:rPr lang="en-US" spc="-145" dirty="0">
                <a:solidFill>
                  <a:srgbClr val="231F20"/>
                </a:solidFill>
                <a:latin typeface="Arial MT"/>
                <a:ea typeface="Arial MT"/>
                <a:cs typeface="Arial MT"/>
              </a:rPr>
              <a:t> </a:t>
            </a:r>
            <a:r>
              <a:rPr lang="en-US" dirty="0">
                <a:solidFill>
                  <a:srgbClr val="231F20"/>
                </a:solidFill>
                <a:latin typeface="Arial MT"/>
                <a:ea typeface="Arial MT"/>
                <a:cs typeface="Arial MT"/>
              </a:rPr>
              <a:t>holding</a:t>
            </a:r>
            <a:r>
              <a:rPr lang="en-US" spc="-15" dirty="0">
                <a:solidFill>
                  <a:srgbClr val="231F20"/>
                </a:solidFill>
                <a:latin typeface="Arial MT"/>
                <a:ea typeface="Arial MT"/>
                <a:cs typeface="Arial MT"/>
              </a:rPr>
              <a:t> </a:t>
            </a:r>
            <a:r>
              <a:rPr lang="en-US" dirty="0">
                <a:solidFill>
                  <a:srgbClr val="231F20"/>
                </a:solidFill>
                <a:latin typeface="Arial MT"/>
                <a:ea typeface="Arial MT"/>
                <a:cs typeface="Arial MT"/>
              </a:rPr>
              <a:t>capacity</a:t>
            </a:r>
          </a:p>
          <a:p>
            <a:pPr marL="342900" marR="756920" lvl="0" indent="-342900">
              <a:lnSpc>
                <a:spcPct val="90000"/>
              </a:lnSpc>
              <a:spcBef>
                <a:spcPts val="410"/>
              </a:spcBef>
              <a:spcAft>
                <a:spcPts val="0"/>
              </a:spcAft>
              <a:buClr>
                <a:srgbClr val="981B1E"/>
              </a:buClr>
              <a:buSzPct val="100000"/>
              <a:buFont typeface="Arial MT"/>
              <a:buChar char="•"/>
              <a:tabLst>
                <a:tab pos="398145" algn="l"/>
              </a:tabLst>
            </a:pPr>
            <a:r>
              <a:rPr lang="en-US" dirty="0">
                <a:latin typeface="Tahoma" panose="020B0604030504040204" pitchFamily="34" charset="0"/>
                <a:ea typeface="Arial MT"/>
                <a:cs typeface="Arial MT"/>
              </a:rPr>
              <a:t>Good dirt holding capacity</a:t>
            </a:r>
          </a:p>
          <a:p>
            <a:pPr marL="342900" marR="756920" lvl="0" indent="-342900">
              <a:lnSpc>
                <a:spcPct val="90000"/>
              </a:lnSpc>
              <a:spcBef>
                <a:spcPts val="410"/>
              </a:spcBef>
              <a:spcAft>
                <a:spcPts val="0"/>
              </a:spcAft>
              <a:buClr>
                <a:srgbClr val="981B1E"/>
              </a:buClr>
              <a:buSzPct val="100000"/>
              <a:buFont typeface="Arial MT"/>
              <a:buChar char="•"/>
              <a:tabLst>
                <a:tab pos="398145" algn="l"/>
              </a:tabLst>
            </a:pPr>
            <a:r>
              <a:rPr lang="en-US" dirty="0">
                <a:latin typeface="Tahoma" panose="020B0604030504040204" pitchFamily="34" charset="0"/>
                <a:ea typeface="Arial MT"/>
                <a:cs typeface="Arial MT"/>
              </a:rPr>
              <a:t>Premium grade materials that meet FDA standards</a:t>
            </a:r>
          </a:p>
          <a:p>
            <a:pPr marL="342900" marR="756920" lvl="0" indent="-342900">
              <a:lnSpc>
                <a:spcPct val="90000"/>
              </a:lnSpc>
              <a:spcBef>
                <a:spcPts val="410"/>
              </a:spcBef>
              <a:spcAft>
                <a:spcPts val="0"/>
              </a:spcAft>
              <a:buClr>
                <a:srgbClr val="981B1E"/>
              </a:buClr>
              <a:buSzPct val="100000"/>
              <a:buFont typeface="Arial MT"/>
              <a:buChar char="•"/>
              <a:tabLst>
                <a:tab pos="398145" algn="l"/>
              </a:tabLst>
            </a:pPr>
            <a:r>
              <a:rPr lang="en-US" dirty="0">
                <a:latin typeface="Tahoma" panose="020B0604030504040204" pitchFamily="34" charset="0"/>
                <a:ea typeface="Arial MT"/>
                <a:cs typeface="Arial MT"/>
              </a:rPr>
              <a:t>Ability to sustain low pressure drop operating conditions</a:t>
            </a:r>
          </a:p>
          <a:p>
            <a:pPr marL="342900" marR="756920" lvl="0" indent="-342900">
              <a:lnSpc>
                <a:spcPct val="90000"/>
              </a:lnSpc>
              <a:spcBef>
                <a:spcPts val="410"/>
              </a:spcBef>
              <a:spcAft>
                <a:spcPts val="0"/>
              </a:spcAft>
              <a:buClr>
                <a:srgbClr val="981B1E"/>
              </a:buClr>
              <a:buSzPct val="100000"/>
              <a:buFont typeface="Arial MT"/>
              <a:buChar char="•"/>
              <a:tabLst>
                <a:tab pos="398145" algn="l"/>
              </a:tabLst>
            </a:pPr>
            <a:r>
              <a:rPr lang="en-US" dirty="0">
                <a:latin typeface="Tahoma" panose="020B0604030504040204" pitchFamily="34" charset="0"/>
                <a:ea typeface="Arial MT"/>
                <a:cs typeface="Arial MT"/>
              </a:rPr>
              <a:t>Withstand mildly corrosive liquids and chemicals</a:t>
            </a:r>
          </a:p>
          <a:p>
            <a:pPr marL="342900" marR="756920" lvl="0" indent="-342900">
              <a:lnSpc>
                <a:spcPct val="90000"/>
              </a:lnSpc>
              <a:spcBef>
                <a:spcPts val="410"/>
              </a:spcBef>
              <a:spcAft>
                <a:spcPts val="0"/>
              </a:spcAft>
              <a:buClr>
                <a:srgbClr val="981B1E"/>
              </a:buClr>
              <a:buSzPct val="100000"/>
              <a:buFont typeface="Arial MT"/>
              <a:buChar char="•"/>
              <a:tabLst>
                <a:tab pos="398145" algn="l"/>
              </a:tabLst>
            </a:pPr>
            <a:r>
              <a:rPr lang="en-US" dirty="0">
                <a:latin typeface="Tahoma" panose="020B0604030504040204" pitchFamily="34" charset="0"/>
                <a:ea typeface="Arial MT"/>
                <a:cs typeface="Arial MT"/>
              </a:rPr>
              <a:t>Economical and efficient (value for money)</a:t>
            </a:r>
            <a:endParaRPr lang="en-US" dirty="0">
              <a:effectLst/>
              <a:latin typeface="Tahoma" panose="020B0604030504040204" pitchFamily="34" charset="0"/>
              <a:ea typeface="Arial MT"/>
              <a:cs typeface="Arial MT"/>
            </a:endParaRPr>
          </a:p>
        </p:txBody>
      </p:sp>
    </p:spTree>
    <p:extLst>
      <p:ext uri="{BB962C8B-B14F-4D97-AF65-F5344CB8AC3E}">
        <p14:creationId xmlns:p14="http://schemas.microsoft.com/office/powerpoint/2010/main" val="3768366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04" y="771143"/>
            <a:ext cx="10692765" cy="868680"/>
            <a:chOff x="1404" y="771143"/>
            <a:chExt cx="10692765" cy="868680"/>
          </a:xfrm>
        </p:grpSpPr>
        <p:sp>
          <p:nvSpPr>
            <p:cNvPr id="3" name="object 3"/>
            <p:cNvSpPr/>
            <p:nvPr/>
          </p:nvSpPr>
          <p:spPr>
            <a:xfrm>
              <a:off x="1397" y="800099"/>
              <a:ext cx="10692765" cy="518159"/>
            </a:xfrm>
            <a:custGeom>
              <a:avLst/>
              <a:gdLst/>
              <a:ahLst/>
              <a:cxnLst/>
              <a:rect l="l" t="t" r="r" b="b"/>
              <a:pathLst>
                <a:path w="10692765" h="518159">
                  <a:moveTo>
                    <a:pt x="6036564" y="77724"/>
                  </a:moveTo>
                  <a:lnTo>
                    <a:pt x="5526024" y="82296"/>
                  </a:lnTo>
                  <a:lnTo>
                    <a:pt x="4538472" y="92964"/>
                  </a:lnTo>
                  <a:lnTo>
                    <a:pt x="3601212" y="106680"/>
                  </a:lnTo>
                  <a:lnTo>
                    <a:pt x="2731008" y="121920"/>
                  </a:lnTo>
                  <a:lnTo>
                    <a:pt x="1940052" y="137160"/>
                  </a:lnTo>
                  <a:lnTo>
                    <a:pt x="1240536" y="153924"/>
                  </a:lnTo>
                  <a:lnTo>
                    <a:pt x="384048" y="175260"/>
                  </a:lnTo>
                  <a:lnTo>
                    <a:pt x="0" y="185928"/>
                  </a:lnTo>
                  <a:lnTo>
                    <a:pt x="0" y="481584"/>
                  </a:lnTo>
                  <a:lnTo>
                    <a:pt x="262128" y="460248"/>
                  </a:lnTo>
                  <a:lnTo>
                    <a:pt x="853440" y="414528"/>
                  </a:lnTo>
                  <a:lnTo>
                    <a:pt x="1522476" y="364236"/>
                  </a:lnTo>
                  <a:lnTo>
                    <a:pt x="2255520" y="310896"/>
                  </a:lnTo>
                  <a:lnTo>
                    <a:pt x="3041904" y="256032"/>
                  </a:lnTo>
                  <a:lnTo>
                    <a:pt x="3867912" y="202692"/>
                  </a:lnTo>
                  <a:lnTo>
                    <a:pt x="4722876" y="149352"/>
                  </a:lnTo>
                  <a:lnTo>
                    <a:pt x="5596128" y="100584"/>
                  </a:lnTo>
                  <a:lnTo>
                    <a:pt x="6036564" y="77724"/>
                  </a:lnTo>
                  <a:close/>
                </a:path>
                <a:path w="10692765" h="518159">
                  <a:moveTo>
                    <a:pt x="10692384" y="0"/>
                  </a:moveTo>
                  <a:lnTo>
                    <a:pt x="10460736" y="4572"/>
                  </a:lnTo>
                  <a:lnTo>
                    <a:pt x="10006584" y="18288"/>
                  </a:lnTo>
                  <a:lnTo>
                    <a:pt x="9560052" y="32004"/>
                  </a:lnTo>
                  <a:lnTo>
                    <a:pt x="9125712" y="47244"/>
                  </a:lnTo>
                  <a:lnTo>
                    <a:pt x="8702040" y="64008"/>
                  </a:lnTo>
                  <a:lnTo>
                    <a:pt x="8285988" y="80772"/>
                  </a:lnTo>
                  <a:lnTo>
                    <a:pt x="7882128" y="100584"/>
                  </a:lnTo>
                  <a:lnTo>
                    <a:pt x="7487412" y="118872"/>
                  </a:lnTo>
                  <a:lnTo>
                    <a:pt x="7103364" y="140208"/>
                  </a:lnTo>
                  <a:lnTo>
                    <a:pt x="6726936" y="161544"/>
                  </a:lnTo>
                  <a:lnTo>
                    <a:pt x="6361176" y="182880"/>
                  </a:lnTo>
                  <a:lnTo>
                    <a:pt x="6004560" y="205740"/>
                  </a:lnTo>
                  <a:lnTo>
                    <a:pt x="5487924" y="242316"/>
                  </a:lnTo>
                  <a:lnTo>
                    <a:pt x="4831080" y="291084"/>
                  </a:lnTo>
                  <a:lnTo>
                    <a:pt x="4518660" y="316992"/>
                  </a:lnTo>
                  <a:lnTo>
                    <a:pt x="4642104" y="315468"/>
                  </a:lnTo>
                  <a:lnTo>
                    <a:pt x="4920996" y="310896"/>
                  </a:lnTo>
                  <a:lnTo>
                    <a:pt x="5237988" y="307848"/>
                  </a:lnTo>
                  <a:lnTo>
                    <a:pt x="5582412" y="304800"/>
                  </a:lnTo>
                  <a:lnTo>
                    <a:pt x="6347460" y="304800"/>
                  </a:lnTo>
                  <a:lnTo>
                    <a:pt x="6760464" y="309372"/>
                  </a:lnTo>
                  <a:lnTo>
                    <a:pt x="7184136" y="315468"/>
                  </a:lnTo>
                  <a:lnTo>
                    <a:pt x="7616952" y="323088"/>
                  </a:lnTo>
                  <a:lnTo>
                    <a:pt x="8055864" y="335280"/>
                  </a:lnTo>
                  <a:lnTo>
                    <a:pt x="8490204" y="352044"/>
                  </a:lnTo>
                  <a:lnTo>
                    <a:pt x="8924544" y="370332"/>
                  </a:lnTo>
                  <a:lnTo>
                    <a:pt x="9241536" y="388620"/>
                  </a:lnTo>
                  <a:lnTo>
                    <a:pt x="9450324" y="402336"/>
                  </a:lnTo>
                  <a:lnTo>
                    <a:pt x="9657588" y="416052"/>
                  </a:lnTo>
                  <a:lnTo>
                    <a:pt x="9855708" y="431292"/>
                  </a:lnTo>
                  <a:lnTo>
                    <a:pt x="10053828" y="448056"/>
                  </a:lnTo>
                  <a:lnTo>
                    <a:pt x="10241280" y="466344"/>
                  </a:lnTo>
                  <a:lnTo>
                    <a:pt x="10428732" y="486156"/>
                  </a:lnTo>
                  <a:lnTo>
                    <a:pt x="10605516" y="507492"/>
                  </a:lnTo>
                  <a:lnTo>
                    <a:pt x="10692384" y="518160"/>
                  </a:lnTo>
                  <a:lnTo>
                    <a:pt x="10692384" y="0"/>
                  </a:lnTo>
                  <a:close/>
                </a:path>
              </a:pathLst>
            </a:custGeom>
            <a:solidFill>
              <a:srgbClr val="9CC3E6"/>
            </a:solidFill>
          </p:spPr>
          <p:txBody>
            <a:bodyPr wrap="square" lIns="0" tIns="0" rIns="0" bIns="0" rtlCol="0"/>
            <a:lstStyle/>
            <a:p>
              <a:endParaRPr/>
            </a:p>
          </p:txBody>
        </p:sp>
        <p:sp>
          <p:nvSpPr>
            <p:cNvPr id="4" name="object 4"/>
            <p:cNvSpPr/>
            <p:nvPr/>
          </p:nvSpPr>
          <p:spPr>
            <a:xfrm>
              <a:off x="1404" y="771143"/>
              <a:ext cx="10692765" cy="868680"/>
            </a:xfrm>
            <a:custGeom>
              <a:avLst/>
              <a:gdLst/>
              <a:ahLst/>
              <a:cxnLst/>
              <a:rect l="l" t="t" r="r" b="b"/>
              <a:pathLst>
                <a:path w="10692765" h="868680">
                  <a:moveTo>
                    <a:pt x="10692380" y="15239"/>
                  </a:moveTo>
                  <a:lnTo>
                    <a:pt x="10692380" y="0"/>
                  </a:lnTo>
                  <a:lnTo>
                    <a:pt x="10649708" y="0"/>
                  </a:lnTo>
                  <a:lnTo>
                    <a:pt x="9508232" y="0"/>
                  </a:lnTo>
                  <a:lnTo>
                    <a:pt x="9247628" y="4571"/>
                  </a:lnTo>
                  <a:lnTo>
                    <a:pt x="8700512" y="16763"/>
                  </a:lnTo>
                  <a:lnTo>
                    <a:pt x="8116820" y="33527"/>
                  </a:lnTo>
                  <a:lnTo>
                    <a:pt x="7499600" y="54863"/>
                  </a:lnTo>
                  <a:lnTo>
                    <a:pt x="6850376" y="82295"/>
                  </a:lnTo>
                  <a:lnTo>
                    <a:pt x="6167625" y="114299"/>
                  </a:lnTo>
                  <a:lnTo>
                    <a:pt x="5452869" y="152399"/>
                  </a:lnTo>
                  <a:lnTo>
                    <a:pt x="4707633" y="193547"/>
                  </a:lnTo>
                  <a:lnTo>
                    <a:pt x="4320537" y="217931"/>
                  </a:lnTo>
                  <a:lnTo>
                    <a:pt x="3998973" y="237743"/>
                  </a:lnTo>
                  <a:lnTo>
                    <a:pt x="3371085" y="277367"/>
                  </a:lnTo>
                  <a:lnTo>
                    <a:pt x="2764533" y="318515"/>
                  </a:lnTo>
                  <a:lnTo>
                    <a:pt x="2180841" y="359663"/>
                  </a:lnTo>
                  <a:lnTo>
                    <a:pt x="1362456" y="419099"/>
                  </a:lnTo>
                  <a:lnTo>
                    <a:pt x="403860" y="492251"/>
                  </a:lnTo>
                  <a:lnTo>
                    <a:pt x="0" y="524255"/>
                  </a:lnTo>
                  <a:lnTo>
                    <a:pt x="0" y="868679"/>
                  </a:lnTo>
                  <a:lnTo>
                    <a:pt x="153924" y="844295"/>
                  </a:lnTo>
                  <a:lnTo>
                    <a:pt x="492252" y="790955"/>
                  </a:lnTo>
                  <a:lnTo>
                    <a:pt x="873252" y="734567"/>
                  </a:lnTo>
                  <a:lnTo>
                    <a:pt x="1301496" y="675131"/>
                  </a:lnTo>
                  <a:lnTo>
                    <a:pt x="1775457" y="614171"/>
                  </a:lnTo>
                  <a:lnTo>
                    <a:pt x="2293617" y="551687"/>
                  </a:lnTo>
                  <a:lnTo>
                    <a:pt x="2857497" y="489203"/>
                  </a:lnTo>
                  <a:lnTo>
                    <a:pt x="3471669" y="426719"/>
                  </a:lnTo>
                  <a:lnTo>
                    <a:pt x="3962397" y="380999"/>
                  </a:lnTo>
                  <a:lnTo>
                    <a:pt x="4303773" y="350519"/>
                  </a:lnTo>
                  <a:lnTo>
                    <a:pt x="4655817" y="321563"/>
                  </a:lnTo>
                  <a:lnTo>
                    <a:pt x="5023101" y="292607"/>
                  </a:lnTo>
                  <a:lnTo>
                    <a:pt x="5401053" y="263651"/>
                  </a:lnTo>
                  <a:lnTo>
                    <a:pt x="5792721" y="236219"/>
                  </a:lnTo>
                  <a:lnTo>
                    <a:pt x="6195057" y="208787"/>
                  </a:lnTo>
                  <a:lnTo>
                    <a:pt x="6608060" y="184403"/>
                  </a:lnTo>
                  <a:lnTo>
                    <a:pt x="7036304" y="158495"/>
                  </a:lnTo>
                  <a:lnTo>
                    <a:pt x="7478264" y="135635"/>
                  </a:lnTo>
                  <a:lnTo>
                    <a:pt x="7929368" y="112775"/>
                  </a:lnTo>
                  <a:lnTo>
                    <a:pt x="8394188" y="91439"/>
                  </a:lnTo>
                  <a:lnTo>
                    <a:pt x="8874248" y="71627"/>
                  </a:lnTo>
                  <a:lnTo>
                    <a:pt x="9364976" y="53339"/>
                  </a:lnTo>
                  <a:lnTo>
                    <a:pt x="9867896" y="38099"/>
                  </a:lnTo>
                  <a:lnTo>
                    <a:pt x="10386056" y="22859"/>
                  </a:lnTo>
                  <a:lnTo>
                    <a:pt x="10649708" y="15239"/>
                  </a:lnTo>
                  <a:lnTo>
                    <a:pt x="10692380" y="15239"/>
                  </a:lnTo>
                  <a:close/>
                </a:path>
              </a:pathLst>
            </a:custGeom>
            <a:solidFill>
              <a:srgbClr val="56C3CA"/>
            </a:solidFill>
          </p:spPr>
          <p:txBody>
            <a:bodyPr wrap="square" lIns="0" tIns="0" rIns="0" bIns="0" rtlCol="0"/>
            <a:lstStyle/>
            <a:p>
              <a:endParaRPr/>
            </a:p>
          </p:txBody>
        </p:sp>
        <p:sp>
          <p:nvSpPr>
            <p:cNvPr id="5" name="object 5"/>
            <p:cNvSpPr/>
            <p:nvPr/>
          </p:nvSpPr>
          <p:spPr>
            <a:xfrm>
              <a:off x="124848" y="877823"/>
              <a:ext cx="3324225" cy="620395"/>
            </a:xfrm>
            <a:custGeom>
              <a:avLst/>
              <a:gdLst/>
              <a:ahLst/>
              <a:cxnLst/>
              <a:rect l="l" t="t" r="r" b="b"/>
              <a:pathLst>
                <a:path w="3324225" h="620394">
                  <a:moveTo>
                    <a:pt x="3323841" y="516635"/>
                  </a:moveTo>
                  <a:lnTo>
                    <a:pt x="3323841" y="103631"/>
                  </a:lnTo>
                  <a:lnTo>
                    <a:pt x="3315816" y="63007"/>
                  </a:lnTo>
                  <a:lnTo>
                    <a:pt x="3293932" y="30098"/>
                  </a:lnTo>
                  <a:lnTo>
                    <a:pt x="3261476" y="8048"/>
                  </a:lnTo>
                  <a:lnTo>
                    <a:pt x="3221733" y="0"/>
                  </a:lnTo>
                  <a:lnTo>
                    <a:pt x="103632" y="0"/>
                  </a:lnTo>
                  <a:lnTo>
                    <a:pt x="63650" y="8048"/>
                  </a:lnTo>
                  <a:lnTo>
                    <a:pt x="30670" y="30098"/>
                  </a:lnTo>
                  <a:lnTo>
                    <a:pt x="8262" y="63007"/>
                  </a:lnTo>
                  <a:lnTo>
                    <a:pt x="0" y="103631"/>
                  </a:lnTo>
                  <a:lnTo>
                    <a:pt x="0" y="516635"/>
                  </a:lnTo>
                  <a:lnTo>
                    <a:pt x="8262" y="556617"/>
                  </a:lnTo>
                  <a:lnTo>
                    <a:pt x="30670" y="589597"/>
                  </a:lnTo>
                  <a:lnTo>
                    <a:pt x="63650" y="612005"/>
                  </a:lnTo>
                  <a:lnTo>
                    <a:pt x="103632" y="620267"/>
                  </a:lnTo>
                  <a:lnTo>
                    <a:pt x="3221733" y="620267"/>
                  </a:lnTo>
                  <a:lnTo>
                    <a:pt x="3261476" y="612005"/>
                  </a:lnTo>
                  <a:lnTo>
                    <a:pt x="3293932" y="589597"/>
                  </a:lnTo>
                  <a:lnTo>
                    <a:pt x="3315816" y="556617"/>
                  </a:lnTo>
                  <a:lnTo>
                    <a:pt x="3323841" y="516635"/>
                  </a:lnTo>
                  <a:close/>
                </a:path>
              </a:pathLst>
            </a:custGeom>
            <a:solidFill>
              <a:srgbClr val="FFFFFF"/>
            </a:solidFill>
          </p:spPr>
          <p:txBody>
            <a:bodyPr wrap="square" lIns="0" tIns="0" rIns="0" bIns="0" rtlCol="0"/>
            <a:lstStyle/>
            <a:p>
              <a:endParaRPr/>
            </a:p>
          </p:txBody>
        </p:sp>
        <p:sp>
          <p:nvSpPr>
            <p:cNvPr id="6" name="object 6"/>
            <p:cNvSpPr/>
            <p:nvPr/>
          </p:nvSpPr>
          <p:spPr>
            <a:xfrm>
              <a:off x="124848" y="877823"/>
              <a:ext cx="3324225" cy="620395"/>
            </a:xfrm>
            <a:custGeom>
              <a:avLst/>
              <a:gdLst/>
              <a:ahLst/>
              <a:cxnLst/>
              <a:rect l="l" t="t" r="r" b="b"/>
              <a:pathLst>
                <a:path w="3324225" h="620394">
                  <a:moveTo>
                    <a:pt x="0" y="103631"/>
                  </a:moveTo>
                  <a:lnTo>
                    <a:pt x="8262" y="63007"/>
                  </a:lnTo>
                  <a:lnTo>
                    <a:pt x="30670" y="30098"/>
                  </a:lnTo>
                  <a:lnTo>
                    <a:pt x="63650" y="8048"/>
                  </a:lnTo>
                  <a:lnTo>
                    <a:pt x="103632" y="0"/>
                  </a:lnTo>
                  <a:lnTo>
                    <a:pt x="3221733" y="0"/>
                  </a:lnTo>
                  <a:lnTo>
                    <a:pt x="3261476" y="8048"/>
                  </a:lnTo>
                  <a:lnTo>
                    <a:pt x="3293932" y="30098"/>
                  </a:lnTo>
                  <a:lnTo>
                    <a:pt x="3315816" y="63007"/>
                  </a:lnTo>
                  <a:lnTo>
                    <a:pt x="3323841" y="103631"/>
                  </a:lnTo>
                  <a:lnTo>
                    <a:pt x="3323841" y="516635"/>
                  </a:lnTo>
                  <a:lnTo>
                    <a:pt x="3315816" y="556617"/>
                  </a:lnTo>
                  <a:lnTo>
                    <a:pt x="3293932" y="589597"/>
                  </a:lnTo>
                  <a:lnTo>
                    <a:pt x="3261476" y="612005"/>
                  </a:lnTo>
                  <a:lnTo>
                    <a:pt x="3221733" y="620267"/>
                  </a:lnTo>
                  <a:lnTo>
                    <a:pt x="103632" y="620267"/>
                  </a:lnTo>
                  <a:lnTo>
                    <a:pt x="63650" y="612005"/>
                  </a:lnTo>
                  <a:lnTo>
                    <a:pt x="30670" y="589597"/>
                  </a:lnTo>
                  <a:lnTo>
                    <a:pt x="8262" y="556617"/>
                  </a:lnTo>
                  <a:lnTo>
                    <a:pt x="0" y="516635"/>
                  </a:lnTo>
                  <a:lnTo>
                    <a:pt x="0" y="103631"/>
                  </a:lnTo>
                  <a:close/>
                </a:path>
              </a:pathLst>
            </a:custGeom>
            <a:ln w="16705">
              <a:solidFill>
                <a:srgbClr val="000094"/>
              </a:solidFill>
            </a:ln>
          </p:spPr>
          <p:txBody>
            <a:bodyPr wrap="square" lIns="0" tIns="0" rIns="0" bIns="0" rtlCol="0"/>
            <a:lstStyle/>
            <a:p>
              <a:endParaRPr/>
            </a:p>
          </p:txBody>
        </p:sp>
      </p:grpSp>
      <p:sp>
        <p:nvSpPr>
          <p:cNvPr id="7" name="object 7"/>
          <p:cNvSpPr txBox="1">
            <a:spLocks noGrp="1"/>
          </p:cNvSpPr>
          <p:nvPr>
            <p:ph type="title"/>
          </p:nvPr>
        </p:nvSpPr>
        <p:spPr>
          <a:xfrm>
            <a:off x="185114" y="1011225"/>
            <a:ext cx="3203692" cy="335989"/>
          </a:xfrm>
          <a:prstGeom prst="rect">
            <a:avLst/>
          </a:prstGeom>
        </p:spPr>
        <p:txBody>
          <a:bodyPr vert="horz" wrap="square" lIns="0" tIns="12700" rIns="0" bIns="0" rtlCol="0">
            <a:spAutoFit/>
          </a:bodyPr>
          <a:lstStyle/>
          <a:p>
            <a:pPr marL="1905" algn="ctr">
              <a:lnSpc>
                <a:spcPct val="100000"/>
              </a:lnSpc>
              <a:spcBef>
                <a:spcPts val="100"/>
              </a:spcBef>
            </a:pPr>
            <a:r>
              <a:rPr lang="en-US" sz="2100" b="1" i="1" dirty="0">
                <a:solidFill>
                  <a:srgbClr val="1F3763"/>
                </a:solidFill>
                <a:latin typeface="Arial"/>
                <a:cs typeface="Arial"/>
              </a:rPr>
              <a:t>The melt blown process</a:t>
            </a:r>
            <a:endParaRPr sz="1550" dirty="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dirty="0"/>
              <a:t>12</a:t>
            </a:fld>
            <a:endParaRPr dirty="0"/>
          </a:p>
        </p:txBody>
      </p:sp>
      <p:sp>
        <p:nvSpPr>
          <p:cNvPr id="14" name="TextBox 13">
            <a:extLst>
              <a:ext uri="{FF2B5EF4-FFF2-40B4-BE49-F238E27FC236}">
                <a16:creationId xmlns:a16="http://schemas.microsoft.com/office/drawing/2014/main" id="{C49DBB23-D2DA-453B-9EF1-22543989CCFB}"/>
              </a:ext>
            </a:extLst>
          </p:cNvPr>
          <p:cNvSpPr txBox="1"/>
          <p:nvPr/>
        </p:nvSpPr>
        <p:spPr>
          <a:xfrm>
            <a:off x="355566" y="1636247"/>
            <a:ext cx="9879798" cy="369332"/>
          </a:xfrm>
          <a:prstGeom prst="rect">
            <a:avLst/>
          </a:prstGeom>
          <a:noFill/>
        </p:spPr>
        <p:txBody>
          <a:bodyPr wrap="square" rtlCol="0">
            <a:spAutoFit/>
          </a:bodyPr>
          <a:lstStyle/>
          <a:p>
            <a:r>
              <a:rPr lang="en-US" b="1" dirty="0"/>
              <a:t>Melt blown filter cartridge:  </a:t>
            </a:r>
          </a:p>
        </p:txBody>
      </p:sp>
      <p:sp>
        <p:nvSpPr>
          <p:cNvPr id="17" name="Rectangle 16">
            <a:extLst>
              <a:ext uri="{FF2B5EF4-FFF2-40B4-BE49-F238E27FC236}">
                <a16:creationId xmlns:a16="http://schemas.microsoft.com/office/drawing/2014/main" id="{CD911F91-C070-42CA-8829-7ED7C8BD2379}"/>
              </a:ext>
            </a:extLst>
          </p:cNvPr>
          <p:cNvSpPr/>
          <p:nvPr/>
        </p:nvSpPr>
        <p:spPr>
          <a:xfrm>
            <a:off x="355566" y="2037113"/>
            <a:ext cx="5346700" cy="1341393"/>
          </a:xfrm>
          <a:prstGeom prst="rect">
            <a:avLst/>
          </a:prstGeom>
        </p:spPr>
        <p:txBody>
          <a:bodyPr>
            <a:spAutoFit/>
          </a:bodyPr>
          <a:lstStyle/>
          <a:p>
            <a:pPr marR="0">
              <a:spcBef>
                <a:spcPts val="510"/>
              </a:spcBef>
              <a:spcAft>
                <a:spcPts val="0"/>
              </a:spcAft>
            </a:pPr>
            <a:r>
              <a:rPr lang="en-US" dirty="0">
                <a:solidFill>
                  <a:srgbClr val="981B1E"/>
                </a:solidFill>
                <a:latin typeface="Arial MT"/>
                <a:ea typeface="Tahoma" panose="020B0604030504040204" pitchFamily="34" charset="0"/>
              </a:rPr>
              <a:t>End</a:t>
            </a:r>
            <a:r>
              <a:rPr lang="en-US" spc="85" dirty="0">
                <a:solidFill>
                  <a:srgbClr val="981B1E"/>
                </a:solidFill>
                <a:latin typeface="Arial MT"/>
                <a:ea typeface="Tahoma" panose="020B0604030504040204" pitchFamily="34" charset="0"/>
              </a:rPr>
              <a:t> </a:t>
            </a:r>
            <a:r>
              <a:rPr lang="en-US" dirty="0">
                <a:solidFill>
                  <a:srgbClr val="981B1E"/>
                </a:solidFill>
                <a:latin typeface="Arial MT"/>
                <a:ea typeface="Tahoma" panose="020B0604030504040204" pitchFamily="34" charset="0"/>
              </a:rPr>
              <a:t>Caps</a:t>
            </a:r>
            <a:endParaRPr lang="en-US" dirty="0">
              <a:latin typeface="Tahoma" panose="020B0604030504040204" pitchFamily="34" charset="0"/>
              <a:ea typeface="Tahoma" panose="020B0604030504040204" pitchFamily="34" charset="0"/>
            </a:endParaRPr>
          </a:p>
          <a:p>
            <a:pPr marL="285750" marR="0" lvl="0" indent="-285750">
              <a:spcBef>
                <a:spcPts val="335"/>
              </a:spcBef>
              <a:spcAft>
                <a:spcPts val="0"/>
              </a:spcAft>
              <a:buClr>
                <a:srgbClr val="981B1E"/>
              </a:buClr>
              <a:buSzPct val="100000"/>
              <a:buFont typeface="Arial" panose="020B0604020202020204" pitchFamily="34" charset="0"/>
              <a:buChar char="•"/>
              <a:tabLst>
                <a:tab pos="313690" algn="l"/>
              </a:tabLst>
            </a:pPr>
            <a:r>
              <a:rPr lang="en-US" dirty="0">
                <a:solidFill>
                  <a:srgbClr val="231F20"/>
                </a:solidFill>
                <a:latin typeface="Arial MT"/>
                <a:ea typeface="Arial MT"/>
                <a:cs typeface="Arial MT"/>
              </a:rPr>
              <a:t>Several</a:t>
            </a:r>
            <a:r>
              <a:rPr lang="en-US" spc="50" dirty="0">
                <a:solidFill>
                  <a:srgbClr val="231F20"/>
                </a:solidFill>
                <a:latin typeface="Arial MT"/>
                <a:ea typeface="Arial MT"/>
                <a:cs typeface="Arial MT"/>
              </a:rPr>
              <a:t> </a:t>
            </a:r>
            <a:r>
              <a:rPr lang="en-US" dirty="0">
                <a:solidFill>
                  <a:srgbClr val="231F20"/>
                </a:solidFill>
                <a:latin typeface="Arial MT"/>
                <a:ea typeface="Arial MT"/>
                <a:cs typeface="Arial MT"/>
              </a:rPr>
              <a:t>optional</a:t>
            </a:r>
            <a:r>
              <a:rPr lang="en-US" spc="50" dirty="0">
                <a:solidFill>
                  <a:srgbClr val="231F20"/>
                </a:solidFill>
                <a:latin typeface="Arial MT"/>
                <a:ea typeface="Arial MT"/>
                <a:cs typeface="Arial MT"/>
              </a:rPr>
              <a:t> </a:t>
            </a:r>
            <a:r>
              <a:rPr lang="en-US" dirty="0">
                <a:solidFill>
                  <a:srgbClr val="231F20"/>
                </a:solidFill>
                <a:latin typeface="Arial MT"/>
                <a:ea typeface="Arial MT"/>
                <a:cs typeface="Arial MT"/>
              </a:rPr>
              <a:t>configurations</a:t>
            </a:r>
            <a:endParaRPr lang="en-US" dirty="0">
              <a:latin typeface="Tahoma" panose="020B0604030504040204" pitchFamily="34" charset="0"/>
              <a:ea typeface="Arial MT"/>
              <a:cs typeface="Arial MT"/>
            </a:endParaRPr>
          </a:p>
          <a:p>
            <a:pPr marL="285750" marR="0" lvl="0" indent="-285750">
              <a:spcBef>
                <a:spcPts val="355"/>
              </a:spcBef>
              <a:spcAft>
                <a:spcPts val="0"/>
              </a:spcAft>
              <a:buClr>
                <a:srgbClr val="981B1E"/>
              </a:buClr>
              <a:buSzPct val="100000"/>
              <a:buFont typeface="Arial" panose="020B0604020202020204" pitchFamily="34" charset="0"/>
              <a:buChar char="•"/>
              <a:tabLst>
                <a:tab pos="313690" algn="l"/>
              </a:tabLst>
            </a:pPr>
            <a:r>
              <a:rPr lang="en-US" dirty="0">
                <a:solidFill>
                  <a:srgbClr val="231F20"/>
                </a:solidFill>
                <a:latin typeface="Arial MT"/>
                <a:ea typeface="Arial MT"/>
                <a:cs typeface="Arial MT"/>
              </a:rPr>
              <a:t>Thermally</a:t>
            </a:r>
            <a:r>
              <a:rPr lang="en-US" spc="50" dirty="0">
                <a:solidFill>
                  <a:srgbClr val="231F20"/>
                </a:solidFill>
                <a:latin typeface="Arial MT"/>
                <a:ea typeface="Arial MT"/>
                <a:cs typeface="Arial MT"/>
              </a:rPr>
              <a:t> </a:t>
            </a:r>
            <a:r>
              <a:rPr lang="en-US" dirty="0">
                <a:solidFill>
                  <a:srgbClr val="231F20"/>
                </a:solidFill>
                <a:latin typeface="Arial MT"/>
                <a:ea typeface="Arial MT"/>
                <a:cs typeface="Arial MT"/>
              </a:rPr>
              <a:t>bonded</a:t>
            </a:r>
            <a:r>
              <a:rPr lang="en-US" spc="55" dirty="0">
                <a:solidFill>
                  <a:srgbClr val="231F20"/>
                </a:solidFill>
                <a:latin typeface="Arial MT"/>
                <a:ea typeface="Arial MT"/>
                <a:cs typeface="Arial MT"/>
              </a:rPr>
              <a:t> </a:t>
            </a:r>
            <a:r>
              <a:rPr lang="en-US" dirty="0">
                <a:solidFill>
                  <a:srgbClr val="231F20"/>
                </a:solidFill>
                <a:latin typeface="Arial MT"/>
                <a:ea typeface="Arial MT"/>
                <a:cs typeface="Arial MT"/>
              </a:rPr>
              <a:t>to</a:t>
            </a:r>
            <a:r>
              <a:rPr lang="en-US" spc="55" dirty="0">
                <a:solidFill>
                  <a:srgbClr val="231F20"/>
                </a:solidFill>
                <a:latin typeface="Arial MT"/>
                <a:ea typeface="Arial MT"/>
                <a:cs typeface="Arial MT"/>
              </a:rPr>
              <a:t> </a:t>
            </a:r>
            <a:r>
              <a:rPr lang="en-US" dirty="0">
                <a:solidFill>
                  <a:srgbClr val="231F20"/>
                </a:solidFill>
                <a:latin typeface="Arial MT"/>
                <a:ea typeface="Arial MT"/>
                <a:cs typeface="Arial MT"/>
              </a:rPr>
              <a:t>media</a:t>
            </a:r>
            <a:endParaRPr lang="en-US" dirty="0">
              <a:latin typeface="Tahoma" panose="020B0604030504040204" pitchFamily="34" charset="0"/>
              <a:ea typeface="Arial MT"/>
              <a:cs typeface="Arial MT"/>
            </a:endParaRPr>
          </a:p>
          <a:p>
            <a:pPr marL="285750" marR="0" lvl="0" indent="-285750">
              <a:spcBef>
                <a:spcPts val="355"/>
              </a:spcBef>
              <a:spcAft>
                <a:spcPts val="0"/>
              </a:spcAft>
              <a:buClr>
                <a:srgbClr val="981B1E"/>
              </a:buClr>
              <a:buSzPct val="100000"/>
              <a:buFont typeface="Arial" panose="020B0604020202020204" pitchFamily="34" charset="0"/>
              <a:buChar char="•"/>
              <a:tabLst>
                <a:tab pos="313690" algn="l"/>
              </a:tabLst>
            </a:pPr>
            <a:r>
              <a:rPr lang="en-US" dirty="0">
                <a:solidFill>
                  <a:srgbClr val="231F20"/>
                </a:solidFill>
                <a:latin typeface="Arial MT"/>
                <a:ea typeface="Arial MT"/>
                <a:cs typeface="Arial MT"/>
              </a:rPr>
              <a:t>No</a:t>
            </a:r>
            <a:r>
              <a:rPr lang="en-US" spc="35" dirty="0">
                <a:solidFill>
                  <a:srgbClr val="231F20"/>
                </a:solidFill>
                <a:latin typeface="Arial MT"/>
                <a:ea typeface="Arial MT"/>
                <a:cs typeface="Arial MT"/>
              </a:rPr>
              <a:t> </a:t>
            </a:r>
            <a:r>
              <a:rPr lang="en-US" dirty="0">
                <a:solidFill>
                  <a:srgbClr val="231F20"/>
                </a:solidFill>
                <a:latin typeface="Arial MT"/>
                <a:ea typeface="Arial MT"/>
                <a:cs typeface="Arial MT"/>
              </a:rPr>
              <a:t>adhesives</a:t>
            </a:r>
            <a:endParaRPr lang="en-US" dirty="0">
              <a:effectLst/>
              <a:latin typeface="Tahoma" panose="020B0604030504040204" pitchFamily="34" charset="0"/>
              <a:ea typeface="Arial MT"/>
              <a:cs typeface="Arial MT"/>
            </a:endParaRPr>
          </a:p>
        </p:txBody>
      </p:sp>
      <p:sp>
        <p:nvSpPr>
          <p:cNvPr id="10" name="Rectangle 9">
            <a:extLst>
              <a:ext uri="{FF2B5EF4-FFF2-40B4-BE49-F238E27FC236}">
                <a16:creationId xmlns:a16="http://schemas.microsoft.com/office/drawing/2014/main" id="{81E6D461-AD08-46DA-A5B4-1CB89B85AFA4}"/>
              </a:ext>
            </a:extLst>
          </p:cNvPr>
          <p:cNvSpPr/>
          <p:nvPr/>
        </p:nvSpPr>
        <p:spPr>
          <a:xfrm>
            <a:off x="355566" y="3809784"/>
            <a:ext cx="5346700" cy="684803"/>
          </a:xfrm>
          <a:prstGeom prst="rect">
            <a:avLst/>
          </a:prstGeom>
        </p:spPr>
        <p:txBody>
          <a:bodyPr>
            <a:spAutoFit/>
          </a:bodyPr>
          <a:lstStyle/>
          <a:p>
            <a:pPr marR="0">
              <a:spcBef>
                <a:spcPts val="545"/>
              </a:spcBef>
              <a:spcAft>
                <a:spcPts val="0"/>
              </a:spcAft>
            </a:pPr>
            <a:r>
              <a:rPr lang="en-US" dirty="0" err="1">
                <a:solidFill>
                  <a:srgbClr val="981B1E"/>
                </a:solidFill>
                <a:latin typeface="Arial MT"/>
                <a:ea typeface="Tahoma" panose="020B0604030504040204" pitchFamily="34" charset="0"/>
              </a:rPr>
              <a:t>Moulded</a:t>
            </a:r>
            <a:r>
              <a:rPr lang="en-US" spc="-30" dirty="0">
                <a:solidFill>
                  <a:srgbClr val="981B1E"/>
                </a:solidFill>
                <a:latin typeface="Arial MT"/>
                <a:ea typeface="Tahoma" panose="020B0604030504040204" pitchFamily="34" charset="0"/>
              </a:rPr>
              <a:t> </a:t>
            </a:r>
            <a:r>
              <a:rPr lang="en-US" dirty="0">
                <a:solidFill>
                  <a:srgbClr val="981B1E"/>
                </a:solidFill>
                <a:latin typeface="Arial MT"/>
                <a:ea typeface="Tahoma" panose="020B0604030504040204" pitchFamily="34" charset="0"/>
              </a:rPr>
              <a:t>Core</a:t>
            </a:r>
            <a:endParaRPr lang="en-US" dirty="0">
              <a:latin typeface="Tahoma" panose="020B0604030504040204" pitchFamily="34" charset="0"/>
              <a:ea typeface="Tahoma" panose="020B0604030504040204" pitchFamily="34" charset="0"/>
            </a:endParaRPr>
          </a:p>
          <a:p>
            <a:pPr marL="342900" marR="0" lvl="0" indent="-342900">
              <a:spcBef>
                <a:spcPts val="335"/>
              </a:spcBef>
              <a:spcAft>
                <a:spcPts val="0"/>
              </a:spcAft>
              <a:buClr>
                <a:srgbClr val="981B1E"/>
              </a:buClr>
              <a:buSzPct val="100000"/>
              <a:buFont typeface="Arial MT"/>
              <a:buChar char="•"/>
              <a:tabLst>
                <a:tab pos="398145" algn="l"/>
              </a:tabLst>
            </a:pPr>
            <a:r>
              <a:rPr lang="en-US" dirty="0">
                <a:solidFill>
                  <a:srgbClr val="231F20"/>
                </a:solidFill>
                <a:latin typeface="Arial MT"/>
                <a:ea typeface="Arial MT"/>
                <a:cs typeface="Arial MT"/>
              </a:rPr>
              <a:t>For</a:t>
            </a:r>
            <a:r>
              <a:rPr lang="en-US" spc="40" dirty="0">
                <a:solidFill>
                  <a:srgbClr val="231F20"/>
                </a:solidFill>
                <a:latin typeface="Arial MT"/>
                <a:ea typeface="Arial MT"/>
                <a:cs typeface="Arial MT"/>
              </a:rPr>
              <a:t> </a:t>
            </a:r>
            <a:r>
              <a:rPr lang="en-US" dirty="0">
                <a:solidFill>
                  <a:srgbClr val="231F20"/>
                </a:solidFill>
                <a:latin typeface="Arial MT"/>
                <a:ea typeface="Arial MT"/>
                <a:cs typeface="Arial MT"/>
              </a:rPr>
              <a:t>high</a:t>
            </a:r>
            <a:r>
              <a:rPr lang="en-US" spc="40" dirty="0">
                <a:solidFill>
                  <a:srgbClr val="231F20"/>
                </a:solidFill>
                <a:latin typeface="Arial MT"/>
                <a:ea typeface="Arial MT"/>
                <a:cs typeface="Arial MT"/>
              </a:rPr>
              <a:t> </a:t>
            </a:r>
            <a:r>
              <a:rPr lang="en-US" dirty="0">
                <a:solidFill>
                  <a:srgbClr val="231F20"/>
                </a:solidFill>
                <a:latin typeface="Arial MT"/>
                <a:ea typeface="Arial MT"/>
                <a:cs typeface="Arial MT"/>
              </a:rPr>
              <a:t>strength</a:t>
            </a:r>
            <a:r>
              <a:rPr lang="en-US" spc="40" dirty="0">
                <a:solidFill>
                  <a:srgbClr val="231F20"/>
                </a:solidFill>
                <a:latin typeface="Arial MT"/>
                <a:ea typeface="Arial MT"/>
                <a:cs typeface="Arial MT"/>
              </a:rPr>
              <a:t> </a:t>
            </a:r>
            <a:r>
              <a:rPr lang="en-US" dirty="0">
                <a:solidFill>
                  <a:srgbClr val="231F20"/>
                </a:solidFill>
                <a:latin typeface="Arial MT"/>
                <a:ea typeface="Arial MT"/>
                <a:cs typeface="Arial MT"/>
              </a:rPr>
              <a:t>resistance</a:t>
            </a:r>
            <a:endParaRPr lang="en-US" dirty="0">
              <a:effectLst/>
              <a:latin typeface="Tahoma" panose="020B0604030504040204" pitchFamily="34" charset="0"/>
              <a:ea typeface="Arial MT"/>
              <a:cs typeface="Arial MT"/>
            </a:endParaRPr>
          </a:p>
        </p:txBody>
      </p:sp>
      <p:pic>
        <p:nvPicPr>
          <p:cNvPr id="12" name="Picture 11">
            <a:extLst>
              <a:ext uri="{FF2B5EF4-FFF2-40B4-BE49-F238E27FC236}">
                <a16:creationId xmlns:a16="http://schemas.microsoft.com/office/drawing/2014/main" id="{A600D4CC-8533-4687-A0CD-6180BA376828}"/>
              </a:ext>
            </a:extLst>
          </p:cNvPr>
          <p:cNvPicPr>
            <a:picLocks noChangeAspect="1"/>
          </p:cNvPicPr>
          <p:nvPr/>
        </p:nvPicPr>
        <p:blipFill>
          <a:blip r:embed="rId2"/>
          <a:stretch>
            <a:fillRect/>
          </a:stretch>
        </p:blipFill>
        <p:spPr>
          <a:xfrm>
            <a:off x="5036950" y="3709382"/>
            <a:ext cx="1147950" cy="1147950"/>
          </a:xfrm>
          <a:prstGeom prst="rect">
            <a:avLst/>
          </a:prstGeom>
        </p:spPr>
      </p:pic>
      <p:sp>
        <p:nvSpPr>
          <p:cNvPr id="13" name="Rectangle 12">
            <a:extLst>
              <a:ext uri="{FF2B5EF4-FFF2-40B4-BE49-F238E27FC236}">
                <a16:creationId xmlns:a16="http://schemas.microsoft.com/office/drawing/2014/main" id="{B3A00B2E-7DA1-4CD1-87EC-3A894A4432A5}"/>
              </a:ext>
            </a:extLst>
          </p:cNvPr>
          <p:cNvSpPr/>
          <p:nvPr/>
        </p:nvSpPr>
        <p:spPr>
          <a:xfrm>
            <a:off x="355566" y="5157182"/>
            <a:ext cx="5346700" cy="1013098"/>
          </a:xfrm>
          <a:prstGeom prst="rect">
            <a:avLst/>
          </a:prstGeom>
        </p:spPr>
        <p:txBody>
          <a:bodyPr>
            <a:spAutoFit/>
          </a:bodyPr>
          <a:lstStyle/>
          <a:p>
            <a:pPr marR="0">
              <a:spcBef>
                <a:spcPts val="545"/>
              </a:spcBef>
              <a:spcAft>
                <a:spcPts val="0"/>
              </a:spcAft>
            </a:pPr>
            <a:r>
              <a:rPr lang="en-US" dirty="0">
                <a:solidFill>
                  <a:srgbClr val="981B1E"/>
                </a:solidFill>
                <a:latin typeface="Arial MT"/>
                <a:ea typeface="Tahoma" panose="020B0604030504040204" pitchFamily="34" charset="0"/>
              </a:rPr>
              <a:t>Gasket</a:t>
            </a:r>
            <a:r>
              <a:rPr lang="en-US" spc="100" dirty="0">
                <a:solidFill>
                  <a:srgbClr val="981B1E"/>
                </a:solidFill>
                <a:latin typeface="Arial MT"/>
                <a:ea typeface="Tahoma" panose="020B0604030504040204" pitchFamily="34" charset="0"/>
              </a:rPr>
              <a:t> </a:t>
            </a:r>
            <a:r>
              <a:rPr lang="en-US" dirty="0">
                <a:solidFill>
                  <a:srgbClr val="981B1E"/>
                </a:solidFill>
                <a:latin typeface="Arial MT"/>
                <a:ea typeface="Tahoma" panose="020B0604030504040204" pitchFamily="34" charset="0"/>
              </a:rPr>
              <a:t>Seals</a:t>
            </a:r>
            <a:endParaRPr lang="en-US" dirty="0">
              <a:latin typeface="Tahoma" panose="020B0604030504040204" pitchFamily="34" charset="0"/>
              <a:ea typeface="Tahoma" panose="020B0604030504040204" pitchFamily="34" charset="0"/>
            </a:endParaRPr>
          </a:p>
          <a:p>
            <a:pPr marL="342900" marR="0" lvl="0" indent="-342900">
              <a:spcBef>
                <a:spcPts val="335"/>
              </a:spcBef>
              <a:spcAft>
                <a:spcPts val="0"/>
              </a:spcAft>
              <a:buClr>
                <a:srgbClr val="981B1E"/>
              </a:buClr>
              <a:buSzPct val="100000"/>
              <a:buFont typeface="Arial MT"/>
              <a:buChar char="•"/>
              <a:tabLst>
                <a:tab pos="723265" algn="l"/>
              </a:tabLst>
            </a:pPr>
            <a:r>
              <a:rPr lang="en-US" dirty="0">
                <a:solidFill>
                  <a:srgbClr val="231F20"/>
                </a:solidFill>
                <a:latin typeface="Arial MT"/>
                <a:ea typeface="Arial MT"/>
                <a:cs typeface="Arial MT"/>
              </a:rPr>
              <a:t>Various</a:t>
            </a:r>
            <a:r>
              <a:rPr lang="en-US" spc="20" dirty="0">
                <a:solidFill>
                  <a:srgbClr val="231F20"/>
                </a:solidFill>
                <a:latin typeface="Arial MT"/>
                <a:ea typeface="Arial MT"/>
                <a:cs typeface="Arial MT"/>
              </a:rPr>
              <a:t> </a:t>
            </a:r>
            <a:r>
              <a:rPr lang="en-US" dirty="0">
                <a:solidFill>
                  <a:srgbClr val="231F20"/>
                </a:solidFill>
                <a:latin typeface="Arial MT"/>
                <a:ea typeface="Arial MT"/>
                <a:cs typeface="Arial MT"/>
              </a:rPr>
              <a:t>choices</a:t>
            </a:r>
            <a:r>
              <a:rPr lang="en-US" spc="20" dirty="0">
                <a:solidFill>
                  <a:srgbClr val="231F20"/>
                </a:solidFill>
                <a:latin typeface="Arial MT"/>
                <a:ea typeface="Arial MT"/>
                <a:cs typeface="Arial MT"/>
              </a:rPr>
              <a:t> </a:t>
            </a:r>
            <a:r>
              <a:rPr lang="en-US" dirty="0">
                <a:solidFill>
                  <a:srgbClr val="231F20"/>
                </a:solidFill>
                <a:latin typeface="Arial MT"/>
                <a:ea typeface="Arial MT"/>
                <a:cs typeface="Arial MT"/>
              </a:rPr>
              <a:t>in </a:t>
            </a:r>
            <a:r>
              <a:rPr lang="en-US" spc="-10" dirty="0" err="1">
                <a:solidFill>
                  <a:srgbClr val="231F20"/>
                </a:solidFill>
                <a:latin typeface="Arial MT"/>
                <a:ea typeface="Tahoma" panose="020B0604030504040204" pitchFamily="34" charset="0"/>
              </a:rPr>
              <a:t>o-rings</a:t>
            </a:r>
            <a:r>
              <a:rPr lang="en-US" spc="-10" dirty="0">
                <a:solidFill>
                  <a:srgbClr val="231F20"/>
                </a:solidFill>
                <a:latin typeface="Arial MT"/>
                <a:ea typeface="Tahoma" panose="020B0604030504040204" pitchFamily="34" charset="0"/>
              </a:rPr>
              <a:t> </a:t>
            </a:r>
            <a:r>
              <a:rPr lang="en-US" spc="-5" dirty="0">
                <a:solidFill>
                  <a:srgbClr val="231F20"/>
                </a:solidFill>
                <a:latin typeface="Arial MT"/>
                <a:ea typeface="Tahoma" panose="020B0604030504040204" pitchFamily="34" charset="0"/>
              </a:rPr>
              <a:t>or </a:t>
            </a:r>
            <a:r>
              <a:rPr lang="en-US" dirty="0">
                <a:solidFill>
                  <a:srgbClr val="231F20"/>
                </a:solidFill>
                <a:latin typeface="Arial MT"/>
                <a:ea typeface="Tahoma" panose="020B0604030504040204" pitchFamily="34" charset="0"/>
              </a:rPr>
              <a:t>gaskets</a:t>
            </a:r>
            <a:endParaRPr lang="en-US" dirty="0">
              <a:latin typeface="Tahoma" panose="020B0604030504040204" pitchFamily="34" charset="0"/>
              <a:ea typeface="Tahoma" panose="020B0604030504040204" pitchFamily="34" charset="0"/>
            </a:endParaRPr>
          </a:p>
          <a:p>
            <a:pPr marL="342900" marR="0" lvl="0" indent="-342900">
              <a:spcBef>
                <a:spcPts val="370"/>
              </a:spcBef>
              <a:spcAft>
                <a:spcPts val="0"/>
              </a:spcAft>
              <a:buClr>
                <a:srgbClr val="981B1E"/>
              </a:buClr>
              <a:buSzPct val="100000"/>
              <a:buFont typeface="Arial MT"/>
              <a:buChar char="•"/>
              <a:tabLst>
                <a:tab pos="723265" algn="l"/>
              </a:tabLst>
            </a:pPr>
            <a:r>
              <a:rPr lang="en-US" dirty="0">
                <a:solidFill>
                  <a:srgbClr val="231F20"/>
                </a:solidFill>
                <a:latin typeface="Arial MT"/>
                <a:ea typeface="Arial MT"/>
                <a:cs typeface="Arial MT"/>
              </a:rPr>
              <a:t>Prevents</a:t>
            </a:r>
            <a:r>
              <a:rPr lang="en-US" spc="35" dirty="0">
                <a:solidFill>
                  <a:srgbClr val="231F20"/>
                </a:solidFill>
                <a:latin typeface="Arial MT"/>
                <a:ea typeface="Arial MT"/>
                <a:cs typeface="Arial MT"/>
              </a:rPr>
              <a:t> </a:t>
            </a:r>
            <a:r>
              <a:rPr lang="en-US" dirty="0">
                <a:solidFill>
                  <a:srgbClr val="231F20"/>
                </a:solidFill>
                <a:latin typeface="Arial MT"/>
                <a:ea typeface="Arial MT"/>
                <a:cs typeface="Arial MT"/>
              </a:rPr>
              <a:t>fluid</a:t>
            </a:r>
            <a:r>
              <a:rPr lang="en-US" spc="35" dirty="0">
                <a:solidFill>
                  <a:srgbClr val="231F20"/>
                </a:solidFill>
                <a:latin typeface="Arial MT"/>
                <a:ea typeface="Arial MT"/>
                <a:cs typeface="Arial MT"/>
              </a:rPr>
              <a:t> </a:t>
            </a:r>
            <a:r>
              <a:rPr lang="en-US" dirty="0">
                <a:solidFill>
                  <a:srgbClr val="231F20"/>
                </a:solidFill>
                <a:latin typeface="Arial MT"/>
                <a:ea typeface="Arial MT"/>
                <a:cs typeface="Arial MT"/>
              </a:rPr>
              <a:t>bypass</a:t>
            </a:r>
            <a:endParaRPr lang="en-US" dirty="0">
              <a:effectLst/>
              <a:latin typeface="Tahoma" panose="020B0604030504040204" pitchFamily="34" charset="0"/>
              <a:ea typeface="Arial MT"/>
              <a:cs typeface="Arial MT"/>
            </a:endParaRPr>
          </a:p>
        </p:txBody>
      </p:sp>
      <p:pic>
        <p:nvPicPr>
          <p:cNvPr id="2050" name="Picture 2" descr="Graver Technologies Crystal MBF Series Filter Cartridge, 5 Micron, 40&quot;  Length, Cut Ends with No Gasket Seals">
            <a:extLst>
              <a:ext uri="{FF2B5EF4-FFF2-40B4-BE49-F238E27FC236}">
                <a16:creationId xmlns:a16="http://schemas.microsoft.com/office/drawing/2014/main" id="{33A709FC-6C71-44B0-8930-B30C8118D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1557" y="1277567"/>
            <a:ext cx="2105743" cy="21057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AED6595A-8A87-4DF3-9C20-336ECA0EED6D}"/>
              </a:ext>
            </a:extLst>
          </p:cNvPr>
          <p:cNvPicPr>
            <a:picLocks noChangeAspect="1"/>
          </p:cNvPicPr>
          <p:nvPr/>
        </p:nvPicPr>
        <p:blipFill>
          <a:blip r:embed="rId4"/>
          <a:stretch>
            <a:fillRect/>
          </a:stretch>
        </p:blipFill>
        <p:spPr>
          <a:xfrm>
            <a:off x="5036950" y="5005891"/>
            <a:ext cx="5134407" cy="1522858"/>
          </a:xfrm>
          <a:prstGeom prst="rect">
            <a:avLst/>
          </a:prstGeom>
        </p:spPr>
      </p:pic>
    </p:spTree>
    <p:extLst>
      <p:ext uri="{BB962C8B-B14F-4D97-AF65-F5344CB8AC3E}">
        <p14:creationId xmlns:p14="http://schemas.microsoft.com/office/powerpoint/2010/main" val="817370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04" y="771143"/>
            <a:ext cx="10692765" cy="868680"/>
            <a:chOff x="1404" y="771143"/>
            <a:chExt cx="10692765" cy="868680"/>
          </a:xfrm>
        </p:grpSpPr>
        <p:sp>
          <p:nvSpPr>
            <p:cNvPr id="3" name="object 3"/>
            <p:cNvSpPr/>
            <p:nvPr/>
          </p:nvSpPr>
          <p:spPr>
            <a:xfrm>
              <a:off x="1397" y="800099"/>
              <a:ext cx="10692765" cy="518159"/>
            </a:xfrm>
            <a:custGeom>
              <a:avLst/>
              <a:gdLst/>
              <a:ahLst/>
              <a:cxnLst/>
              <a:rect l="l" t="t" r="r" b="b"/>
              <a:pathLst>
                <a:path w="10692765" h="518159">
                  <a:moveTo>
                    <a:pt x="6036564" y="77724"/>
                  </a:moveTo>
                  <a:lnTo>
                    <a:pt x="5526024" y="82296"/>
                  </a:lnTo>
                  <a:lnTo>
                    <a:pt x="4538472" y="92964"/>
                  </a:lnTo>
                  <a:lnTo>
                    <a:pt x="3601212" y="106680"/>
                  </a:lnTo>
                  <a:lnTo>
                    <a:pt x="2731008" y="121920"/>
                  </a:lnTo>
                  <a:lnTo>
                    <a:pt x="1940052" y="137160"/>
                  </a:lnTo>
                  <a:lnTo>
                    <a:pt x="1240536" y="153924"/>
                  </a:lnTo>
                  <a:lnTo>
                    <a:pt x="384048" y="175260"/>
                  </a:lnTo>
                  <a:lnTo>
                    <a:pt x="0" y="185928"/>
                  </a:lnTo>
                  <a:lnTo>
                    <a:pt x="0" y="481584"/>
                  </a:lnTo>
                  <a:lnTo>
                    <a:pt x="262128" y="460248"/>
                  </a:lnTo>
                  <a:lnTo>
                    <a:pt x="853440" y="414528"/>
                  </a:lnTo>
                  <a:lnTo>
                    <a:pt x="1522476" y="364236"/>
                  </a:lnTo>
                  <a:lnTo>
                    <a:pt x="2255520" y="310896"/>
                  </a:lnTo>
                  <a:lnTo>
                    <a:pt x="3041904" y="256032"/>
                  </a:lnTo>
                  <a:lnTo>
                    <a:pt x="3867912" y="202692"/>
                  </a:lnTo>
                  <a:lnTo>
                    <a:pt x="4722876" y="149352"/>
                  </a:lnTo>
                  <a:lnTo>
                    <a:pt x="5596128" y="100584"/>
                  </a:lnTo>
                  <a:lnTo>
                    <a:pt x="6036564" y="77724"/>
                  </a:lnTo>
                  <a:close/>
                </a:path>
                <a:path w="10692765" h="518159">
                  <a:moveTo>
                    <a:pt x="10692384" y="0"/>
                  </a:moveTo>
                  <a:lnTo>
                    <a:pt x="10460736" y="4572"/>
                  </a:lnTo>
                  <a:lnTo>
                    <a:pt x="10006584" y="18288"/>
                  </a:lnTo>
                  <a:lnTo>
                    <a:pt x="9560052" y="32004"/>
                  </a:lnTo>
                  <a:lnTo>
                    <a:pt x="9125712" y="47244"/>
                  </a:lnTo>
                  <a:lnTo>
                    <a:pt x="8702040" y="64008"/>
                  </a:lnTo>
                  <a:lnTo>
                    <a:pt x="8285988" y="80772"/>
                  </a:lnTo>
                  <a:lnTo>
                    <a:pt x="7882128" y="100584"/>
                  </a:lnTo>
                  <a:lnTo>
                    <a:pt x="7487412" y="118872"/>
                  </a:lnTo>
                  <a:lnTo>
                    <a:pt x="7103364" y="140208"/>
                  </a:lnTo>
                  <a:lnTo>
                    <a:pt x="6726936" y="161544"/>
                  </a:lnTo>
                  <a:lnTo>
                    <a:pt x="6361176" y="182880"/>
                  </a:lnTo>
                  <a:lnTo>
                    <a:pt x="6004560" y="205740"/>
                  </a:lnTo>
                  <a:lnTo>
                    <a:pt x="5487924" y="242316"/>
                  </a:lnTo>
                  <a:lnTo>
                    <a:pt x="4831080" y="291084"/>
                  </a:lnTo>
                  <a:lnTo>
                    <a:pt x="4518660" y="316992"/>
                  </a:lnTo>
                  <a:lnTo>
                    <a:pt x="4642104" y="315468"/>
                  </a:lnTo>
                  <a:lnTo>
                    <a:pt x="4920996" y="310896"/>
                  </a:lnTo>
                  <a:lnTo>
                    <a:pt x="5237988" y="307848"/>
                  </a:lnTo>
                  <a:lnTo>
                    <a:pt x="5582412" y="304800"/>
                  </a:lnTo>
                  <a:lnTo>
                    <a:pt x="6347460" y="304800"/>
                  </a:lnTo>
                  <a:lnTo>
                    <a:pt x="6760464" y="309372"/>
                  </a:lnTo>
                  <a:lnTo>
                    <a:pt x="7184136" y="315468"/>
                  </a:lnTo>
                  <a:lnTo>
                    <a:pt x="7616952" y="323088"/>
                  </a:lnTo>
                  <a:lnTo>
                    <a:pt x="8055864" y="335280"/>
                  </a:lnTo>
                  <a:lnTo>
                    <a:pt x="8490204" y="352044"/>
                  </a:lnTo>
                  <a:lnTo>
                    <a:pt x="8924544" y="370332"/>
                  </a:lnTo>
                  <a:lnTo>
                    <a:pt x="9241536" y="388620"/>
                  </a:lnTo>
                  <a:lnTo>
                    <a:pt x="9450324" y="402336"/>
                  </a:lnTo>
                  <a:lnTo>
                    <a:pt x="9657588" y="416052"/>
                  </a:lnTo>
                  <a:lnTo>
                    <a:pt x="9855708" y="431292"/>
                  </a:lnTo>
                  <a:lnTo>
                    <a:pt x="10053828" y="448056"/>
                  </a:lnTo>
                  <a:lnTo>
                    <a:pt x="10241280" y="466344"/>
                  </a:lnTo>
                  <a:lnTo>
                    <a:pt x="10428732" y="486156"/>
                  </a:lnTo>
                  <a:lnTo>
                    <a:pt x="10605516" y="507492"/>
                  </a:lnTo>
                  <a:lnTo>
                    <a:pt x="10692384" y="518160"/>
                  </a:lnTo>
                  <a:lnTo>
                    <a:pt x="10692384" y="0"/>
                  </a:lnTo>
                  <a:close/>
                </a:path>
              </a:pathLst>
            </a:custGeom>
            <a:solidFill>
              <a:srgbClr val="9CC3E6"/>
            </a:solidFill>
          </p:spPr>
          <p:txBody>
            <a:bodyPr wrap="square" lIns="0" tIns="0" rIns="0" bIns="0" rtlCol="0"/>
            <a:lstStyle/>
            <a:p>
              <a:endParaRPr/>
            </a:p>
          </p:txBody>
        </p:sp>
        <p:sp>
          <p:nvSpPr>
            <p:cNvPr id="4" name="object 4"/>
            <p:cNvSpPr/>
            <p:nvPr/>
          </p:nvSpPr>
          <p:spPr>
            <a:xfrm>
              <a:off x="1404" y="771143"/>
              <a:ext cx="10692765" cy="868680"/>
            </a:xfrm>
            <a:custGeom>
              <a:avLst/>
              <a:gdLst/>
              <a:ahLst/>
              <a:cxnLst/>
              <a:rect l="l" t="t" r="r" b="b"/>
              <a:pathLst>
                <a:path w="10692765" h="868680">
                  <a:moveTo>
                    <a:pt x="10692380" y="15239"/>
                  </a:moveTo>
                  <a:lnTo>
                    <a:pt x="10692380" y="0"/>
                  </a:lnTo>
                  <a:lnTo>
                    <a:pt x="10649708" y="0"/>
                  </a:lnTo>
                  <a:lnTo>
                    <a:pt x="9508232" y="0"/>
                  </a:lnTo>
                  <a:lnTo>
                    <a:pt x="9247628" y="4571"/>
                  </a:lnTo>
                  <a:lnTo>
                    <a:pt x="8700512" y="16763"/>
                  </a:lnTo>
                  <a:lnTo>
                    <a:pt x="8116820" y="33527"/>
                  </a:lnTo>
                  <a:lnTo>
                    <a:pt x="7499600" y="54863"/>
                  </a:lnTo>
                  <a:lnTo>
                    <a:pt x="6850376" y="82295"/>
                  </a:lnTo>
                  <a:lnTo>
                    <a:pt x="6167625" y="114299"/>
                  </a:lnTo>
                  <a:lnTo>
                    <a:pt x="5452869" y="152399"/>
                  </a:lnTo>
                  <a:lnTo>
                    <a:pt x="4707633" y="193547"/>
                  </a:lnTo>
                  <a:lnTo>
                    <a:pt x="4320537" y="217931"/>
                  </a:lnTo>
                  <a:lnTo>
                    <a:pt x="3998973" y="237743"/>
                  </a:lnTo>
                  <a:lnTo>
                    <a:pt x="3371085" y="277367"/>
                  </a:lnTo>
                  <a:lnTo>
                    <a:pt x="2764533" y="318515"/>
                  </a:lnTo>
                  <a:lnTo>
                    <a:pt x="2180841" y="359663"/>
                  </a:lnTo>
                  <a:lnTo>
                    <a:pt x="1362456" y="419099"/>
                  </a:lnTo>
                  <a:lnTo>
                    <a:pt x="403860" y="492251"/>
                  </a:lnTo>
                  <a:lnTo>
                    <a:pt x="0" y="524255"/>
                  </a:lnTo>
                  <a:lnTo>
                    <a:pt x="0" y="868679"/>
                  </a:lnTo>
                  <a:lnTo>
                    <a:pt x="153924" y="844295"/>
                  </a:lnTo>
                  <a:lnTo>
                    <a:pt x="492252" y="790955"/>
                  </a:lnTo>
                  <a:lnTo>
                    <a:pt x="873252" y="734567"/>
                  </a:lnTo>
                  <a:lnTo>
                    <a:pt x="1301496" y="675131"/>
                  </a:lnTo>
                  <a:lnTo>
                    <a:pt x="1775457" y="614171"/>
                  </a:lnTo>
                  <a:lnTo>
                    <a:pt x="2293617" y="551687"/>
                  </a:lnTo>
                  <a:lnTo>
                    <a:pt x="2857497" y="489203"/>
                  </a:lnTo>
                  <a:lnTo>
                    <a:pt x="3471669" y="426719"/>
                  </a:lnTo>
                  <a:lnTo>
                    <a:pt x="3962397" y="380999"/>
                  </a:lnTo>
                  <a:lnTo>
                    <a:pt x="4303773" y="350519"/>
                  </a:lnTo>
                  <a:lnTo>
                    <a:pt x="4655817" y="321563"/>
                  </a:lnTo>
                  <a:lnTo>
                    <a:pt x="5023101" y="292607"/>
                  </a:lnTo>
                  <a:lnTo>
                    <a:pt x="5401053" y="263651"/>
                  </a:lnTo>
                  <a:lnTo>
                    <a:pt x="5792721" y="236219"/>
                  </a:lnTo>
                  <a:lnTo>
                    <a:pt x="6195057" y="208787"/>
                  </a:lnTo>
                  <a:lnTo>
                    <a:pt x="6608060" y="184403"/>
                  </a:lnTo>
                  <a:lnTo>
                    <a:pt x="7036304" y="158495"/>
                  </a:lnTo>
                  <a:lnTo>
                    <a:pt x="7478264" y="135635"/>
                  </a:lnTo>
                  <a:lnTo>
                    <a:pt x="7929368" y="112775"/>
                  </a:lnTo>
                  <a:lnTo>
                    <a:pt x="8394188" y="91439"/>
                  </a:lnTo>
                  <a:lnTo>
                    <a:pt x="8874248" y="71627"/>
                  </a:lnTo>
                  <a:lnTo>
                    <a:pt x="9364976" y="53339"/>
                  </a:lnTo>
                  <a:lnTo>
                    <a:pt x="9867896" y="38099"/>
                  </a:lnTo>
                  <a:lnTo>
                    <a:pt x="10386056" y="22859"/>
                  </a:lnTo>
                  <a:lnTo>
                    <a:pt x="10649708" y="15239"/>
                  </a:lnTo>
                  <a:lnTo>
                    <a:pt x="10692380" y="15239"/>
                  </a:lnTo>
                  <a:close/>
                </a:path>
              </a:pathLst>
            </a:custGeom>
            <a:solidFill>
              <a:srgbClr val="56C3CA"/>
            </a:solidFill>
          </p:spPr>
          <p:txBody>
            <a:bodyPr wrap="square" lIns="0" tIns="0" rIns="0" bIns="0" rtlCol="0"/>
            <a:lstStyle/>
            <a:p>
              <a:endParaRPr/>
            </a:p>
          </p:txBody>
        </p:sp>
        <p:sp>
          <p:nvSpPr>
            <p:cNvPr id="5" name="object 5"/>
            <p:cNvSpPr/>
            <p:nvPr/>
          </p:nvSpPr>
          <p:spPr>
            <a:xfrm>
              <a:off x="124848" y="877823"/>
              <a:ext cx="3324225" cy="620395"/>
            </a:xfrm>
            <a:custGeom>
              <a:avLst/>
              <a:gdLst/>
              <a:ahLst/>
              <a:cxnLst/>
              <a:rect l="l" t="t" r="r" b="b"/>
              <a:pathLst>
                <a:path w="3324225" h="620394">
                  <a:moveTo>
                    <a:pt x="3323841" y="516635"/>
                  </a:moveTo>
                  <a:lnTo>
                    <a:pt x="3323841" y="103631"/>
                  </a:lnTo>
                  <a:lnTo>
                    <a:pt x="3315816" y="63007"/>
                  </a:lnTo>
                  <a:lnTo>
                    <a:pt x="3293932" y="30098"/>
                  </a:lnTo>
                  <a:lnTo>
                    <a:pt x="3261476" y="8048"/>
                  </a:lnTo>
                  <a:lnTo>
                    <a:pt x="3221733" y="0"/>
                  </a:lnTo>
                  <a:lnTo>
                    <a:pt x="103632" y="0"/>
                  </a:lnTo>
                  <a:lnTo>
                    <a:pt x="63650" y="8048"/>
                  </a:lnTo>
                  <a:lnTo>
                    <a:pt x="30670" y="30098"/>
                  </a:lnTo>
                  <a:lnTo>
                    <a:pt x="8262" y="63007"/>
                  </a:lnTo>
                  <a:lnTo>
                    <a:pt x="0" y="103631"/>
                  </a:lnTo>
                  <a:lnTo>
                    <a:pt x="0" y="516635"/>
                  </a:lnTo>
                  <a:lnTo>
                    <a:pt x="8262" y="556617"/>
                  </a:lnTo>
                  <a:lnTo>
                    <a:pt x="30670" y="589597"/>
                  </a:lnTo>
                  <a:lnTo>
                    <a:pt x="63650" y="612005"/>
                  </a:lnTo>
                  <a:lnTo>
                    <a:pt x="103632" y="620267"/>
                  </a:lnTo>
                  <a:lnTo>
                    <a:pt x="3221733" y="620267"/>
                  </a:lnTo>
                  <a:lnTo>
                    <a:pt x="3261476" y="612005"/>
                  </a:lnTo>
                  <a:lnTo>
                    <a:pt x="3293932" y="589597"/>
                  </a:lnTo>
                  <a:lnTo>
                    <a:pt x="3315816" y="556617"/>
                  </a:lnTo>
                  <a:lnTo>
                    <a:pt x="3323841" y="516635"/>
                  </a:lnTo>
                  <a:close/>
                </a:path>
              </a:pathLst>
            </a:custGeom>
            <a:solidFill>
              <a:srgbClr val="FFFFFF"/>
            </a:solidFill>
          </p:spPr>
          <p:txBody>
            <a:bodyPr wrap="square" lIns="0" tIns="0" rIns="0" bIns="0" rtlCol="0"/>
            <a:lstStyle/>
            <a:p>
              <a:endParaRPr/>
            </a:p>
          </p:txBody>
        </p:sp>
        <p:sp>
          <p:nvSpPr>
            <p:cNvPr id="6" name="object 6"/>
            <p:cNvSpPr/>
            <p:nvPr/>
          </p:nvSpPr>
          <p:spPr>
            <a:xfrm>
              <a:off x="124848" y="877823"/>
              <a:ext cx="3324225" cy="620395"/>
            </a:xfrm>
            <a:custGeom>
              <a:avLst/>
              <a:gdLst/>
              <a:ahLst/>
              <a:cxnLst/>
              <a:rect l="l" t="t" r="r" b="b"/>
              <a:pathLst>
                <a:path w="3324225" h="620394">
                  <a:moveTo>
                    <a:pt x="0" y="103631"/>
                  </a:moveTo>
                  <a:lnTo>
                    <a:pt x="8262" y="63007"/>
                  </a:lnTo>
                  <a:lnTo>
                    <a:pt x="30670" y="30098"/>
                  </a:lnTo>
                  <a:lnTo>
                    <a:pt x="63650" y="8048"/>
                  </a:lnTo>
                  <a:lnTo>
                    <a:pt x="103632" y="0"/>
                  </a:lnTo>
                  <a:lnTo>
                    <a:pt x="3221733" y="0"/>
                  </a:lnTo>
                  <a:lnTo>
                    <a:pt x="3261476" y="8048"/>
                  </a:lnTo>
                  <a:lnTo>
                    <a:pt x="3293932" y="30098"/>
                  </a:lnTo>
                  <a:lnTo>
                    <a:pt x="3315816" y="63007"/>
                  </a:lnTo>
                  <a:lnTo>
                    <a:pt x="3323841" y="103631"/>
                  </a:lnTo>
                  <a:lnTo>
                    <a:pt x="3323841" y="516635"/>
                  </a:lnTo>
                  <a:lnTo>
                    <a:pt x="3315816" y="556617"/>
                  </a:lnTo>
                  <a:lnTo>
                    <a:pt x="3293932" y="589597"/>
                  </a:lnTo>
                  <a:lnTo>
                    <a:pt x="3261476" y="612005"/>
                  </a:lnTo>
                  <a:lnTo>
                    <a:pt x="3221733" y="620267"/>
                  </a:lnTo>
                  <a:lnTo>
                    <a:pt x="103632" y="620267"/>
                  </a:lnTo>
                  <a:lnTo>
                    <a:pt x="63650" y="612005"/>
                  </a:lnTo>
                  <a:lnTo>
                    <a:pt x="30670" y="589597"/>
                  </a:lnTo>
                  <a:lnTo>
                    <a:pt x="8262" y="556617"/>
                  </a:lnTo>
                  <a:lnTo>
                    <a:pt x="0" y="516635"/>
                  </a:lnTo>
                  <a:lnTo>
                    <a:pt x="0" y="103631"/>
                  </a:lnTo>
                  <a:close/>
                </a:path>
              </a:pathLst>
            </a:custGeom>
            <a:ln w="16705">
              <a:solidFill>
                <a:srgbClr val="000094"/>
              </a:solidFill>
            </a:ln>
          </p:spPr>
          <p:txBody>
            <a:bodyPr wrap="square" lIns="0" tIns="0" rIns="0" bIns="0" rtlCol="0"/>
            <a:lstStyle/>
            <a:p>
              <a:endParaRPr/>
            </a:p>
          </p:txBody>
        </p:sp>
      </p:grpSp>
      <p:sp>
        <p:nvSpPr>
          <p:cNvPr id="7" name="object 7"/>
          <p:cNvSpPr txBox="1">
            <a:spLocks noGrp="1"/>
          </p:cNvSpPr>
          <p:nvPr>
            <p:ph type="title"/>
          </p:nvPr>
        </p:nvSpPr>
        <p:spPr>
          <a:xfrm>
            <a:off x="185114" y="1011225"/>
            <a:ext cx="3203692" cy="335989"/>
          </a:xfrm>
          <a:prstGeom prst="rect">
            <a:avLst/>
          </a:prstGeom>
        </p:spPr>
        <p:txBody>
          <a:bodyPr vert="horz" wrap="square" lIns="0" tIns="12700" rIns="0" bIns="0" rtlCol="0">
            <a:spAutoFit/>
          </a:bodyPr>
          <a:lstStyle/>
          <a:p>
            <a:pPr marL="1905" algn="ctr">
              <a:lnSpc>
                <a:spcPct val="100000"/>
              </a:lnSpc>
              <a:spcBef>
                <a:spcPts val="100"/>
              </a:spcBef>
            </a:pPr>
            <a:r>
              <a:rPr lang="en-US" sz="2100" b="1" i="1" dirty="0">
                <a:solidFill>
                  <a:srgbClr val="1F3763"/>
                </a:solidFill>
                <a:latin typeface="Arial"/>
                <a:cs typeface="Arial"/>
              </a:rPr>
              <a:t>The melt blown process</a:t>
            </a:r>
            <a:endParaRPr sz="1550" dirty="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dirty="0"/>
              <a:t>13</a:t>
            </a:fld>
            <a:endParaRPr dirty="0"/>
          </a:p>
        </p:txBody>
      </p:sp>
      <p:sp>
        <p:nvSpPr>
          <p:cNvPr id="14" name="TextBox 13">
            <a:extLst>
              <a:ext uri="{FF2B5EF4-FFF2-40B4-BE49-F238E27FC236}">
                <a16:creationId xmlns:a16="http://schemas.microsoft.com/office/drawing/2014/main" id="{C49DBB23-D2DA-453B-9EF1-22543989CCFB}"/>
              </a:ext>
            </a:extLst>
          </p:cNvPr>
          <p:cNvSpPr txBox="1"/>
          <p:nvPr/>
        </p:nvSpPr>
        <p:spPr>
          <a:xfrm>
            <a:off x="381175" y="1622601"/>
            <a:ext cx="9879798" cy="369332"/>
          </a:xfrm>
          <a:prstGeom prst="rect">
            <a:avLst/>
          </a:prstGeom>
          <a:noFill/>
        </p:spPr>
        <p:txBody>
          <a:bodyPr wrap="square" rtlCol="0">
            <a:spAutoFit/>
          </a:bodyPr>
          <a:lstStyle/>
          <a:p>
            <a:r>
              <a:rPr lang="en-US" b="1" dirty="0"/>
              <a:t>Melt blown cartridge filter:  </a:t>
            </a:r>
          </a:p>
        </p:txBody>
      </p:sp>
      <p:sp>
        <p:nvSpPr>
          <p:cNvPr id="17" name="Rectangle 16">
            <a:extLst>
              <a:ext uri="{FF2B5EF4-FFF2-40B4-BE49-F238E27FC236}">
                <a16:creationId xmlns:a16="http://schemas.microsoft.com/office/drawing/2014/main" id="{CD911F91-C070-42CA-8829-7ED7C8BD2379}"/>
              </a:ext>
            </a:extLst>
          </p:cNvPr>
          <p:cNvSpPr/>
          <p:nvPr/>
        </p:nvSpPr>
        <p:spPr>
          <a:xfrm>
            <a:off x="381175" y="2119477"/>
            <a:ext cx="10161947" cy="369332"/>
          </a:xfrm>
          <a:prstGeom prst="rect">
            <a:avLst/>
          </a:prstGeom>
        </p:spPr>
        <p:txBody>
          <a:bodyPr wrap="square">
            <a:spAutoFit/>
          </a:bodyPr>
          <a:lstStyle/>
          <a:p>
            <a:pPr marR="0">
              <a:spcBef>
                <a:spcPts val="510"/>
              </a:spcBef>
              <a:spcAft>
                <a:spcPts val="0"/>
              </a:spcAft>
            </a:pPr>
            <a:r>
              <a:rPr lang="en-US" dirty="0">
                <a:latin typeface="Arial MT"/>
                <a:ea typeface="Tahoma" panose="020B0604030504040204" pitchFamily="34" charset="0"/>
              </a:rPr>
              <a:t>Melt-blown cartridges are frequently used in a number of industries for a variety of applications. </a:t>
            </a:r>
          </a:p>
        </p:txBody>
      </p:sp>
      <p:sp>
        <p:nvSpPr>
          <p:cNvPr id="8" name="Oval 7">
            <a:extLst>
              <a:ext uri="{FF2B5EF4-FFF2-40B4-BE49-F238E27FC236}">
                <a16:creationId xmlns:a16="http://schemas.microsoft.com/office/drawing/2014/main" id="{4514F977-3F44-4EA9-8932-B0BBEA73EE3E}"/>
              </a:ext>
            </a:extLst>
          </p:cNvPr>
          <p:cNvSpPr/>
          <p:nvPr/>
        </p:nvSpPr>
        <p:spPr>
          <a:xfrm>
            <a:off x="4044037" y="4059238"/>
            <a:ext cx="2209800" cy="1105169"/>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Melt blown cartridge filter</a:t>
            </a:r>
          </a:p>
        </p:txBody>
      </p:sp>
      <p:sp>
        <p:nvSpPr>
          <p:cNvPr id="9" name="Rectangle 8">
            <a:extLst>
              <a:ext uri="{FF2B5EF4-FFF2-40B4-BE49-F238E27FC236}">
                <a16:creationId xmlns:a16="http://schemas.microsoft.com/office/drawing/2014/main" id="{8F4EC80A-7828-401B-BC88-6F5A48D4B0D9}"/>
              </a:ext>
            </a:extLst>
          </p:cNvPr>
          <p:cNvSpPr/>
          <p:nvPr/>
        </p:nvSpPr>
        <p:spPr>
          <a:xfrm>
            <a:off x="6737490" y="2833772"/>
            <a:ext cx="2664131" cy="646331"/>
          </a:xfrm>
          <a:prstGeom prst="rect">
            <a:avLst/>
          </a:prstGeom>
          <a:ln>
            <a:solidFill>
              <a:srgbClr val="FF0000"/>
            </a:solidFill>
          </a:ln>
        </p:spPr>
        <p:txBody>
          <a:bodyPr wrap="square">
            <a:spAutoFit/>
          </a:bodyPr>
          <a:lstStyle/>
          <a:p>
            <a:pPr marR="0" algn="just">
              <a:spcBef>
                <a:spcPts val="510"/>
              </a:spcBef>
              <a:spcAft>
                <a:spcPts val="0"/>
              </a:spcAft>
            </a:pPr>
            <a:r>
              <a:rPr lang="en-US" dirty="0">
                <a:latin typeface="Arial MT"/>
                <a:ea typeface="Tahoma" panose="020B0604030504040204" pitchFamily="34" charset="0"/>
              </a:rPr>
              <a:t>Water and waste water filtration</a:t>
            </a:r>
          </a:p>
        </p:txBody>
      </p:sp>
      <p:sp>
        <p:nvSpPr>
          <p:cNvPr id="12" name="Rectangle 11">
            <a:extLst>
              <a:ext uri="{FF2B5EF4-FFF2-40B4-BE49-F238E27FC236}">
                <a16:creationId xmlns:a16="http://schemas.microsoft.com/office/drawing/2014/main" id="{759589AA-D1A4-4145-B4F2-0ED84BCC8405}"/>
              </a:ext>
            </a:extLst>
          </p:cNvPr>
          <p:cNvSpPr/>
          <p:nvPr/>
        </p:nvSpPr>
        <p:spPr>
          <a:xfrm>
            <a:off x="7027491" y="3536182"/>
            <a:ext cx="2374135" cy="646331"/>
          </a:xfrm>
          <a:prstGeom prst="rect">
            <a:avLst/>
          </a:prstGeom>
          <a:ln>
            <a:solidFill>
              <a:srgbClr val="FF0000"/>
            </a:solidFill>
          </a:ln>
        </p:spPr>
        <p:txBody>
          <a:bodyPr wrap="square">
            <a:spAutoFit/>
          </a:bodyPr>
          <a:lstStyle/>
          <a:p>
            <a:pPr marR="0" algn="just">
              <a:spcBef>
                <a:spcPts val="510"/>
              </a:spcBef>
              <a:spcAft>
                <a:spcPts val="0"/>
              </a:spcAft>
            </a:pPr>
            <a:r>
              <a:rPr lang="en-US" dirty="0">
                <a:latin typeface="Arial MT"/>
                <a:ea typeface="Tahoma" panose="020B0604030504040204" pitchFamily="34" charset="0"/>
              </a:rPr>
              <a:t>Pre-filtration for Reverse Osmosis</a:t>
            </a:r>
          </a:p>
        </p:txBody>
      </p:sp>
      <p:sp>
        <p:nvSpPr>
          <p:cNvPr id="13" name="Rectangle 12">
            <a:extLst>
              <a:ext uri="{FF2B5EF4-FFF2-40B4-BE49-F238E27FC236}">
                <a16:creationId xmlns:a16="http://schemas.microsoft.com/office/drawing/2014/main" id="{570C1024-69B0-4B2A-98EF-E6F054D8FC5F}"/>
              </a:ext>
            </a:extLst>
          </p:cNvPr>
          <p:cNvSpPr/>
          <p:nvPr/>
        </p:nvSpPr>
        <p:spPr>
          <a:xfrm>
            <a:off x="7089255" y="4311590"/>
            <a:ext cx="1762645" cy="646331"/>
          </a:xfrm>
          <a:prstGeom prst="rect">
            <a:avLst/>
          </a:prstGeom>
          <a:ln>
            <a:solidFill>
              <a:srgbClr val="FF0000"/>
            </a:solidFill>
          </a:ln>
        </p:spPr>
        <p:txBody>
          <a:bodyPr wrap="square">
            <a:spAutoFit/>
          </a:bodyPr>
          <a:lstStyle/>
          <a:p>
            <a:pPr marR="0" algn="just">
              <a:spcBef>
                <a:spcPts val="510"/>
              </a:spcBef>
              <a:spcAft>
                <a:spcPts val="0"/>
              </a:spcAft>
            </a:pPr>
            <a:r>
              <a:rPr lang="en-US" dirty="0">
                <a:latin typeface="Arial MT"/>
                <a:ea typeface="Tahoma" panose="020B0604030504040204" pitchFamily="34" charset="0"/>
              </a:rPr>
              <a:t>Pre-filtration in desalination</a:t>
            </a:r>
          </a:p>
        </p:txBody>
      </p:sp>
      <p:sp>
        <p:nvSpPr>
          <p:cNvPr id="15" name="Rectangle 14">
            <a:extLst>
              <a:ext uri="{FF2B5EF4-FFF2-40B4-BE49-F238E27FC236}">
                <a16:creationId xmlns:a16="http://schemas.microsoft.com/office/drawing/2014/main" id="{69DBC648-5081-4913-A94B-55C2ADA9545B}"/>
              </a:ext>
            </a:extLst>
          </p:cNvPr>
          <p:cNvSpPr/>
          <p:nvPr/>
        </p:nvSpPr>
        <p:spPr>
          <a:xfrm>
            <a:off x="6872117" y="5014551"/>
            <a:ext cx="3027305" cy="646331"/>
          </a:xfrm>
          <a:prstGeom prst="rect">
            <a:avLst/>
          </a:prstGeom>
          <a:ln>
            <a:solidFill>
              <a:srgbClr val="FF0000"/>
            </a:solidFill>
          </a:ln>
        </p:spPr>
        <p:txBody>
          <a:bodyPr wrap="square">
            <a:spAutoFit/>
          </a:bodyPr>
          <a:lstStyle/>
          <a:p>
            <a:pPr marR="0" algn="just">
              <a:spcBef>
                <a:spcPts val="510"/>
              </a:spcBef>
              <a:spcAft>
                <a:spcPts val="0"/>
              </a:spcAft>
            </a:pPr>
            <a:r>
              <a:rPr lang="en-US" dirty="0">
                <a:latin typeface="Arial MT"/>
                <a:ea typeface="Tahoma" panose="020B0604030504040204" pitchFamily="34" charset="0"/>
              </a:rPr>
              <a:t>Pre filtration for industrial water treatment systems</a:t>
            </a:r>
          </a:p>
        </p:txBody>
      </p:sp>
      <p:sp>
        <p:nvSpPr>
          <p:cNvPr id="16" name="Rectangle 15">
            <a:extLst>
              <a:ext uri="{FF2B5EF4-FFF2-40B4-BE49-F238E27FC236}">
                <a16:creationId xmlns:a16="http://schemas.microsoft.com/office/drawing/2014/main" id="{E7705BD9-D778-4122-9C67-0ADC6B1E58B8}"/>
              </a:ext>
            </a:extLst>
          </p:cNvPr>
          <p:cNvSpPr/>
          <p:nvPr/>
        </p:nvSpPr>
        <p:spPr>
          <a:xfrm>
            <a:off x="4501236" y="2744657"/>
            <a:ext cx="1295401" cy="646331"/>
          </a:xfrm>
          <a:prstGeom prst="rect">
            <a:avLst/>
          </a:prstGeom>
          <a:ln>
            <a:solidFill>
              <a:srgbClr val="FF0000"/>
            </a:solidFill>
          </a:ln>
        </p:spPr>
        <p:txBody>
          <a:bodyPr wrap="square">
            <a:spAutoFit/>
          </a:bodyPr>
          <a:lstStyle/>
          <a:p>
            <a:pPr marR="0" algn="just">
              <a:spcBef>
                <a:spcPts val="510"/>
              </a:spcBef>
              <a:spcAft>
                <a:spcPts val="0"/>
              </a:spcAft>
            </a:pPr>
            <a:r>
              <a:rPr lang="en-US" dirty="0">
                <a:latin typeface="Arial MT"/>
                <a:ea typeface="Tahoma" panose="020B0604030504040204" pitchFamily="34" charset="0"/>
              </a:rPr>
              <a:t>Plating of metals</a:t>
            </a:r>
          </a:p>
        </p:txBody>
      </p:sp>
      <p:sp>
        <p:nvSpPr>
          <p:cNvPr id="18" name="Rectangle 17">
            <a:extLst>
              <a:ext uri="{FF2B5EF4-FFF2-40B4-BE49-F238E27FC236}">
                <a16:creationId xmlns:a16="http://schemas.microsoft.com/office/drawing/2014/main" id="{E631D669-4F72-4178-B9DE-6EB02AD68AF6}"/>
              </a:ext>
            </a:extLst>
          </p:cNvPr>
          <p:cNvSpPr/>
          <p:nvPr/>
        </p:nvSpPr>
        <p:spPr>
          <a:xfrm>
            <a:off x="2713515" y="2753906"/>
            <a:ext cx="1653094" cy="646331"/>
          </a:xfrm>
          <a:prstGeom prst="rect">
            <a:avLst/>
          </a:prstGeom>
          <a:ln>
            <a:solidFill>
              <a:srgbClr val="FF0000"/>
            </a:solidFill>
          </a:ln>
        </p:spPr>
        <p:txBody>
          <a:bodyPr wrap="square">
            <a:spAutoFit/>
          </a:bodyPr>
          <a:lstStyle/>
          <a:p>
            <a:pPr marR="0" algn="just">
              <a:spcBef>
                <a:spcPts val="510"/>
              </a:spcBef>
              <a:spcAft>
                <a:spcPts val="0"/>
              </a:spcAft>
            </a:pPr>
            <a:r>
              <a:rPr lang="en-US" dirty="0">
                <a:latin typeface="Arial MT"/>
                <a:ea typeface="Tahoma" panose="020B0604030504040204" pitchFamily="34" charset="0"/>
              </a:rPr>
              <a:t>Photographic fluid filtration</a:t>
            </a:r>
          </a:p>
        </p:txBody>
      </p:sp>
      <p:sp>
        <p:nvSpPr>
          <p:cNvPr id="19" name="Rectangle 18">
            <a:extLst>
              <a:ext uri="{FF2B5EF4-FFF2-40B4-BE49-F238E27FC236}">
                <a16:creationId xmlns:a16="http://schemas.microsoft.com/office/drawing/2014/main" id="{0F2B9E83-6B6B-42F7-8988-10BA7A626BB4}"/>
              </a:ext>
            </a:extLst>
          </p:cNvPr>
          <p:cNvSpPr/>
          <p:nvPr/>
        </p:nvSpPr>
        <p:spPr>
          <a:xfrm>
            <a:off x="1088253" y="5064065"/>
            <a:ext cx="2148125" cy="646331"/>
          </a:xfrm>
          <a:prstGeom prst="rect">
            <a:avLst/>
          </a:prstGeom>
          <a:ln>
            <a:solidFill>
              <a:srgbClr val="FF0000"/>
            </a:solidFill>
          </a:ln>
        </p:spPr>
        <p:txBody>
          <a:bodyPr wrap="square">
            <a:spAutoFit/>
          </a:bodyPr>
          <a:lstStyle/>
          <a:p>
            <a:pPr marL="53975" marR="0" algn="just">
              <a:spcBef>
                <a:spcPts val="510"/>
              </a:spcBef>
              <a:spcAft>
                <a:spcPts val="0"/>
              </a:spcAft>
            </a:pPr>
            <a:r>
              <a:rPr lang="en-US" dirty="0">
                <a:latin typeface="Arial MT"/>
                <a:ea typeface="Tahoma" panose="020B0604030504040204" pitchFamily="34" charset="0"/>
              </a:rPr>
              <a:t>Chemical filtration applications</a:t>
            </a:r>
          </a:p>
        </p:txBody>
      </p:sp>
      <p:sp>
        <p:nvSpPr>
          <p:cNvPr id="20" name="Rectangle 19">
            <a:extLst>
              <a:ext uri="{FF2B5EF4-FFF2-40B4-BE49-F238E27FC236}">
                <a16:creationId xmlns:a16="http://schemas.microsoft.com/office/drawing/2014/main" id="{FBDF0B22-DAD2-446E-BC03-A7038D3AD7C6}"/>
              </a:ext>
            </a:extLst>
          </p:cNvPr>
          <p:cNvSpPr/>
          <p:nvPr/>
        </p:nvSpPr>
        <p:spPr>
          <a:xfrm>
            <a:off x="384986" y="4261800"/>
            <a:ext cx="2676879" cy="646331"/>
          </a:xfrm>
          <a:prstGeom prst="rect">
            <a:avLst/>
          </a:prstGeom>
          <a:ln>
            <a:solidFill>
              <a:srgbClr val="FF0000"/>
            </a:solidFill>
          </a:ln>
        </p:spPr>
        <p:txBody>
          <a:bodyPr wrap="square">
            <a:spAutoFit/>
          </a:bodyPr>
          <a:lstStyle/>
          <a:p>
            <a:pPr marR="0" algn="just">
              <a:spcBef>
                <a:spcPts val="510"/>
              </a:spcBef>
              <a:spcAft>
                <a:spcPts val="0"/>
              </a:spcAft>
            </a:pPr>
            <a:r>
              <a:rPr lang="en-US" dirty="0">
                <a:latin typeface="Arial MT"/>
                <a:ea typeface="Tahoma" panose="020B0604030504040204" pitchFamily="34" charset="0"/>
              </a:rPr>
              <a:t>Textile Printing Inks and specialty coatings</a:t>
            </a:r>
          </a:p>
        </p:txBody>
      </p:sp>
      <p:sp>
        <p:nvSpPr>
          <p:cNvPr id="21" name="Rectangle 20">
            <a:extLst>
              <a:ext uri="{FF2B5EF4-FFF2-40B4-BE49-F238E27FC236}">
                <a16:creationId xmlns:a16="http://schemas.microsoft.com/office/drawing/2014/main" id="{1AEB84E5-66B3-4414-93C0-AD28C5564DBC}"/>
              </a:ext>
            </a:extLst>
          </p:cNvPr>
          <p:cNvSpPr/>
          <p:nvPr/>
        </p:nvSpPr>
        <p:spPr>
          <a:xfrm>
            <a:off x="855546" y="3499170"/>
            <a:ext cx="2530385" cy="646331"/>
          </a:xfrm>
          <a:prstGeom prst="rect">
            <a:avLst/>
          </a:prstGeom>
          <a:ln>
            <a:solidFill>
              <a:srgbClr val="FF0000"/>
            </a:solidFill>
          </a:ln>
        </p:spPr>
        <p:txBody>
          <a:bodyPr wrap="square">
            <a:spAutoFit/>
          </a:bodyPr>
          <a:lstStyle/>
          <a:p>
            <a:pPr marR="0" algn="just">
              <a:spcBef>
                <a:spcPts val="510"/>
              </a:spcBef>
              <a:spcAft>
                <a:spcPts val="0"/>
              </a:spcAft>
            </a:pPr>
            <a:r>
              <a:rPr lang="en-US" dirty="0">
                <a:latin typeface="Arial MT"/>
                <a:ea typeface="Tahoma" panose="020B0604030504040204" pitchFamily="34" charset="0"/>
              </a:rPr>
              <a:t>Applications involving highly viscous liquids</a:t>
            </a:r>
          </a:p>
        </p:txBody>
      </p:sp>
      <p:sp>
        <p:nvSpPr>
          <p:cNvPr id="22" name="Rectangle 21">
            <a:extLst>
              <a:ext uri="{FF2B5EF4-FFF2-40B4-BE49-F238E27FC236}">
                <a16:creationId xmlns:a16="http://schemas.microsoft.com/office/drawing/2014/main" id="{07BE651C-39B4-4450-9D81-60AEFB443FA7}"/>
              </a:ext>
            </a:extLst>
          </p:cNvPr>
          <p:cNvSpPr/>
          <p:nvPr/>
        </p:nvSpPr>
        <p:spPr>
          <a:xfrm>
            <a:off x="2818771" y="5789959"/>
            <a:ext cx="4641054" cy="646331"/>
          </a:xfrm>
          <a:prstGeom prst="rect">
            <a:avLst/>
          </a:prstGeom>
          <a:ln>
            <a:solidFill>
              <a:srgbClr val="FF0000"/>
            </a:solidFill>
          </a:ln>
        </p:spPr>
        <p:txBody>
          <a:bodyPr wrap="square">
            <a:spAutoFit/>
          </a:bodyPr>
          <a:lstStyle/>
          <a:p>
            <a:pPr marR="0" algn="just">
              <a:spcBef>
                <a:spcPts val="510"/>
              </a:spcBef>
              <a:spcAft>
                <a:spcPts val="0"/>
              </a:spcAft>
            </a:pPr>
            <a:r>
              <a:rPr lang="en-US" dirty="0">
                <a:latin typeface="Arial MT"/>
                <a:ea typeface="Tahoma" panose="020B0604030504040204" pitchFamily="34" charset="0"/>
              </a:rPr>
              <a:t>Applications that involve filtration of weak acids &amp; bases, chemicals and solvents.</a:t>
            </a:r>
            <a:endParaRPr lang="en-US" dirty="0">
              <a:latin typeface="Tahoma" panose="020B0604030504040204" pitchFamily="34" charset="0"/>
              <a:ea typeface="Arial MT"/>
              <a:cs typeface="Arial MT"/>
            </a:endParaRPr>
          </a:p>
        </p:txBody>
      </p:sp>
      <p:cxnSp>
        <p:nvCxnSpPr>
          <p:cNvPr id="24" name="Straight Arrow Connector 23">
            <a:extLst>
              <a:ext uri="{FF2B5EF4-FFF2-40B4-BE49-F238E27FC236}">
                <a16:creationId xmlns:a16="http://schemas.microsoft.com/office/drawing/2014/main" id="{86DF56F8-55D7-47D1-B14C-2000FFE8CFD8}"/>
              </a:ext>
            </a:extLst>
          </p:cNvPr>
          <p:cNvCxnSpPr>
            <a:cxnSpLocks/>
            <a:stCxn id="8" idx="0"/>
            <a:endCxn id="16" idx="2"/>
          </p:cNvCxnSpPr>
          <p:nvPr/>
        </p:nvCxnSpPr>
        <p:spPr>
          <a:xfrm flipV="1">
            <a:off x="5148937" y="3390988"/>
            <a:ext cx="0" cy="668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CD3BFCE-7317-4955-ADFC-8E1CFA7A4697}"/>
              </a:ext>
            </a:extLst>
          </p:cNvPr>
          <p:cNvCxnSpPr>
            <a:cxnSpLocks/>
            <a:stCxn id="8" idx="6"/>
            <a:endCxn id="9" idx="1"/>
          </p:cNvCxnSpPr>
          <p:nvPr/>
        </p:nvCxnSpPr>
        <p:spPr>
          <a:xfrm flipV="1">
            <a:off x="6253837" y="3156938"/>
            <a:ext cx="483653" cy="14548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4F5F4C0-E943-4676-8EBD-05363D7D87D8}"/>
              </a:ext>
            </a:extLst>
          </p:cNvPr>
          <p:cNvCxnSpPr>
            <a:cxnSpLocks/>
            <a:stCxn id="8" idx="6"/>
            <a:endCxn id="12" idx="1"/>
          </p:cNvCxnSpPr>
          <p:nvPr/>
        </p:nvCxnSpPr>
        <p:spPr>
          <a:xfrm flipV="1">
            <a:off x="6253837" y="3859348"/>
            <a:ext cx="773654" cy="752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2543ABF-45DC-4786-ABF3-8E36CA6FFDD2}"/>
              </a:ext>
            </a:extLst>
          </p:cNvPr>
          <p:cNvCxnSpPr>
            <a:cxnSpLocks/>
            <a:stCxn id="8" idx="6"/>
            <a:endCxn id="13" idx="1"/>
          </p:cNvCxnSpPr>
          <p:nvPr/>
        </p:nvCxnSpPr>
        <p:spPr>
          <a:xfrm>
            <a:off x="6253837" y="4611823"/>
            <a:ext cx="835418" cy="229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79AE84A-0C9B-4400-9F9E-DEA736FF66C2}"/>
              </a:ext>
            </a:extLst>
          </p:cNvPr>
          <p:cNvCxnSpPr>
            <a:cxnSpLocks/>
            <a:stCxn id="8" idx="6"/>
            <a:endCxn id="15" idx="1"/>
          </p:cNvCxnSpPr>
          <p:nvPr/>
        </p:nvCxnSpPr>
        <p:spPr>
          <a:xfrm>
            <a:off x="6253837" y="4611823"/>
            <a:ext cx="618280" cy="725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E0785A5-29E3-43BF-BC52-F678815F10F2}"/>
              </a:ext>
            </a:extLst>
          </p:cNvPr>
          <p:cNvCxnSpPr>
            <a:stCxn id="8" idx="4"/>
            <a:endCxn id="22" idx="0"/>
          </p:cNvCxnSpPr>
          <p:nvPr/>
        </p:nvCxnSpPr>
        <p:spPr>
          <a:xfrm flipH="1">
            <a:off x="5139298" y="5164407"/>
            <a:ext cx="9639" cy="625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FF481E2-E2AB-43CF-9AE4-D2CFBA78703C}"/>
              </a:ext>
            </a:extLst>
          </p:cNvPr>
          <p:cNvCxnSpPr>
            <a:cxnSpLocks/>
            <a:stCxn id="8" idx="2"/>
            <a:endCxn id="18" idx="2"/>
          </p:cNvCxnSpPr>
          <p:nvPr/>
        </p:nvCxnSpPr>
        <p:spPr>
          <a:xfrm flipH="1" flipV="1">
            <a:off x="3540062" y="3400237"/>
            <a:ext cx="503975" cy="12115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AC13EA2-594A-4841-BC57-2C62EC450D54}"/>
              </a:ext>
            </a:extLst>
          </p:cNvPr>
          <p:cNvCxnSpPr>
            <a:stCxn id="8" idx="2"/>
            <a:endCxn id="21" idx="3"/>
          </p:cNvCxnSpPr>
          <p:nvPr/>
        </p:nvCxnSpPr>
        <p:spPr>
          <a:xfrm flipH="1" flipV="1">
            <a:off x="3385931" y="3822336"/>
            <a:ext cx="658106" cy="789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F5C1F672-7FC3-4AA1-B864-FCFF3523E27E}"/>
              </a:ext>
            </a:extLst>
          </p:cNvPr>
          <p:cNvCxnSpPr>
            <a:stCxn id="8" idx="2"/>
            <a:endCxn id="20" idx="3"/>
          </p:cNvCxnSpPr>
          <p:nvPr/>
        </p:nvCxnSpPr>
        <p:spPr>
          <a:xfrm flipH="1" flipV="1">
            <a:off x="3061865" y="4584966"/>
            <a:ext cx="982172" cy="26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268F79C-1EA3-4BB3-A925-425E7304543B}"/>
              </a:ext>
            </a:extLst>
          </p:cNvPr>
          <p:cNvCxnSpPr>
            <a:stCxn id="8" idx="2"/>
            <a:endCxn id="19" idx="3"/>
          </p:cNvCxnSpPr>
          <p:nvPr/>
        </p:nvCxnSpPr>
        <p:spPr>
          <a:xfrm flipH="1">
            <a:off x="3236378" y="4611823"/>
            <a:ext cx="807659" cy="7754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259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04" y="771143"/>
            <a:ext cx="10692765" cy="868680"/>
            <a:chOff x="1404" y="771143"/>
            <a:chExt cx="10692765" cy="868680"/>
          </a:xfrm>
        </p:grpSpPr>
        <p:sp>
          <p:nvSpPr>
            <p:cNvPr id="3" name="object 3"/>
            <p:cNvSpPr/>
            <p:nvPr/>
          </p:nvSpPr>
          <p:spPr>
            <a:xfrm>
              <a:off x="1397" y="800099"/>
              <a:ext cx="10692765" cy="518159"/>
            </a:xfrm>
            <a:custGeom>
              <a:avLst/>
              <a:gdLst/>
              <a:ahLst/>
              <a:cxnLst/>
              <a:rect l="l" t="t" r="r" b="b"/>
              <a:pathLst>
                <a:path w="10692765" h="518159">
                  <a:moveTo>
                    <a:pt x="6036564" y="77724"/>
                  </a:moveTo>
                  <a:lnTo>
                    <a:pt x="5526024" y="82296"/>
                  </a:lnTo>
                  <a:lnTo>
                    <a:pt x="4538472" y="92964"/>
                  </a:lnTo>
                  <a:lnTo>
                    <a:pt x="3601212" y="106680"/>
                  </a:lnTo>
                  <a:lnTo>
                    <a:pt x="2731008" y="121920"/>
                  </a:lnTo>
                  <a:lnTo>
                    <a:pt x="1940052" y="137160"/>
                  </a:lnTo>
                  <a:lnTo>
                    <a:pt x="1240536" y="153924"/>
                  </a:lnTo>
                  <a:lnTo>
                    <a:pt x="384048" y="175260"/>
                  </a:lnTo>
                  <a:lnTo>
                    <a:pt x="0" y="185928"/>
                  </a:lnTo>
                  <a:lnTo>
                    <a:pt x="0" y="481584"/>
                  </a:lnTo>
                  <a:lnTo>
                    <a:pt x="262128" y="460248"/>
                  </a:lnTo>
                  <a:lnTo>
                    <a:pt x="853440" y="414528"/>
                  </a:lnTo>
                  <a:lnTo>
                    <a:pt x="1522476" y="364236"/>
                  </a:lnTo>
                  <a:lnTo>
                    <a:pt x="2255520" y="310896"/>
                  </a:lnTo>
                  <a:lnTo>
                    <a:pt x="3041904" y="256032"/>
                  </a:lnTo>
                  <a:lnTo>
                    <a:pt x="3867912" y="202692"/>
                  </a:lnTo>
                  <a:lnTo>
                    <a:pt x="4722876" y="149352"/>
                  </a:lnTo>
                  <a:lnTo>
                    <a:pt x="5596128" y="100584"/>
                  </a:lnTo>
                  <a:lnTo>
                    <a:pt x="6036564" y="77724"/>
                  </a:lnTo>
                  <a:close/>
                </a:path>
                <a:path w="10692765" h="518159">
                  <a:moveTo>
                    <a:pt x="10692384" y="0"/>
                  </a:moveTo>
                  <a:lnTo>
                    <a:pt x="10460736" y="4572"/>
                  </a:lnTo>
                  <a:lnTo>
                    <a:pt x="10006584" y="18288"/>
                  </a:lnTo>
                  <a:lnTo>
                    <a:pt x="9560052" y="32004"/>
                  </a:lnTo>
                  <a:lnTo>
                    <a:pt x="9125712" y="47244"/>
                  </a:lnTo>
                  <a:lnTo>
                    <a:pt x="8702040" y="64008"/>
                  </a:lnTo>
                  <a:lnTo>
                    <a:pt x="8285988" y="80772"/>
                  </a:lnTo>
                  <a:lnTo>
                    <a:pt x="7882128" y="100584"/>
                  </a:lnTo>
                  <a:lnTo>
                    <a:pt x="7487412" y="118872"/>
                  </a:lnTo>
                  <a:lnTo>
                    <a:pt x="7103364" y="140208"/>
                  </a:lnTo>
                  <a:lnTo>
                    <a:pt x="6726936" y="161544"/>
                  </a:lnTo>
                  <a:lnTo>
                    <a:pt x="6361176" y="182880"/>
                  </a:lnTo>
                  <a:lnTo>
                    <a:pt x="6004560" y="205740"/>
                  </a:lnTo>
                  <a:lnTo>
                    <a:pt x="5487924" y="242316"/>
                  </a:lnTo>
                  <a:lnTo>
                    <a:pt x="4831080" y="291084"/>
                  </a:lnTo>
                  <a:lnTo>
                    <a:pt x="4518660" y="316992"/>
                  </a:lnTo>
                  <a:lnTo>
                    <a:pt x="4642104" y="315468"/>
                  </a:lnTo>
                  <a:lnTo>
                    <a:pt x="4920996" y="310896"/>
                  </a:lnTo>
                  <a:lnTo>
                    <a:pt x="5237988" y="307848"/>
                  </a:lnTo>
                  <a:lnTo>
                    <a:pt x="5582412" y="304800"/>
                  </a:lnTo>
                  <a:lnTo>
                    <a:pt x="6347460" y="304800"/>
                  </a:lnTo>
                  <a:lnTo>
                    <a:pt x="6760464" y="309372"/>
                  </a:lnTo>
                  <a:lnTo>
                    <a:pt x="7184136" y="315468"/>
                  </a:lnTo>
                  <a:lnTo>
                    <a:pt x="7616952" y="323088"/>
                  </a:lnTo>
                  <a:lnTo>
                    <a:pt x="8055864" y="335280"/>
                  </a:lnTo>
                  <a:lnTo>
                    <a:pt x="8490204" y="352044"/>
                  </a:lnTo>
                  <a:lnTo>
                    <a:pt x="8924544" y="370332"/>
                  </a:lnTo>
                  <a:lnTo>
                    <a:pt x="9241536" y="388620"/>
                  </a:lnTo>
                  <a:lnTo>
                    <a:pt x="9450324" y="402336"/>
                  </a:lnTo>
                  <a:lnTo>
                    <a:pt x="9657588" y="416052"/>
                  </a:lnTo>
                  <a:lnTo>
                    <a:pt x="9855708" y="431292"/>
                  </a:lnTo>
                  <a:lnTo>
                    <a:pt x="10053828" y="448056"/>
                  </a:lnTo>
                  <a:lnTo>
                    <a:pt x="10241280" y="466344"/>
                  </a:lnTo>
                  <a:lnTo>
                    <a:pt x="10428732" y="486156"/>
                  </a:lnTo>
                  <a:lnTo>
                    <a:pt x="10605516" y="507492"/>
                  </a:lnTo>
                  <a:lnTo>
                    <a:pt x="10692384" y="518160"/>
                  </a:lnTo>
                  <a:lnTo>
                    <a:pt x="10692384" y="0"/>
                  </a:lnTo>
                  <a:close/>
                </a:path>
              </a:pathLst>
            </a:custGeom>
            <a:solidFill>
              <a:srgbClr val="9CC3E6"/>
            </a:solidFill>
          </p:spPr>
          <p:txBody>
            <a:bodyPr wrap="square" lIns="0" tIns="0" rIns="0" bIns="0" rtlCol="0"/>
            <a:lstStyle/>
            <a:p>
              <a:endParaRPr/>
            </a:p>
          </p:txBody>
        </p:sp>
        <p:sp>
          <p:nvSpPr>
            <p:cNvPr id="4" name="object 4"/>
            <p:cNvSpPr/>
            <p:nvPr/>
          </p:nvSpPr>
          <p:spPr>
            <a:xfrm>
              <a:off x="1404" y="771143"/>
              <a:ext cx="10692765" cy="868680"/>
            </a:xfrm>
            <a:custGeom>
              <a:avLst/>
              <a:gdLst/>
              <a:ahLst/>
              <a:cxnLst/>
              <a:rect l="l" t="t" r="r" b="b"/>
              <a:pathLst>
                <a:path w="10692765" h="868680">
                  <a:moveTo>
                    <a:pt x="10692380" y="15239"/>
                  </a:moveTo>
                  <a:lnTo>
                    <a:pt x="10692380" y="0"/>
                  </a:lnTo>
                  <a:lnTo>
                    <a:pt x="10649708" y="0"/>
                  </a:lnTo>
                  <a:lnTo>
                    <a:pt x="9508232" y="0"/>
                  </a:lnTo>
                  <a:lnTo>
                    <a:pt x="9247628" y="4571"/>
                  </a:lnTo>
                  <a:lnTo>
                    <a:pt x="8700512" y="16763"/>
                  </a:lnTo>
                  <a:lnTo>
                    <a:pt x="8116820" y="33527"/>
                  </a:lnTo>
                  <a:lnTo>
                    <a:pt x="7499600" y="54863"/>
                  </a:lnTo>
                  <a:lnTo>
                    <a:pt x="6850376" y="82295"/>
                  </a:lnTo>
                  <a:lnTo>
                    <a:pt x="6167625" y="114299"/>
                  </a:lnTo>
                  <a:lnTo>
                    <a:pt x="5452869" y="152399"/>
                  </a:lnTo>
                  <a:lnTo>
                    <a:pt x="4707633" y="193547"/>
                  </a:lnTo>
                  <a:lnTo>
                    <a:pt x="4320537" y="217931"/>
                  </a:lnTo>
                  <a:lnTo>
                    <a:pt x="3998973" y="237743"/>
                  </a:lnTo>
                  <a:lnTo>
                    <a:pt x="3371085" y="277367"/>
                  </a:lnTo>
                  <a:lnTo>
                    <a:pt x="2764533" y="318515"/>
                  </a:lnTo>
                  <a:lnTo>
                    <a:pt x="2180841" y="359663"/>
                  </a:lnTo>
                  <a:lnTo>
                    <a:pt x="1362456" y="419099"/>
                  </a:lnTo>
                  <a:lnTo>
                    <a:pt x="403860" y="492251"/>
                  </a:lnTo>
                  <a:lnTo>
                    <a:pt x="0" y="524255"/>
                  </a:lnTo>
                  <a:lnTo>
                    <a:pt x="0" y="868679"/>
                  </a:lnTo>
                  <a:lnTo>
                    <a:pt x="153924" y="844295"/>
                  </a:lnTo>
                  <a:lnTo>
                    <a:pt x="492252" y="790955"/>
                  </a:lnTo>
                  <a:lnTo>
                    <a:pt x="873252" y="734567"/>
                  </a:lnTo>
                  <a:lnTo>
                    <a:pt x="1301496" y="675131"/>
                  </a:lnTo>
                  <a:lnTo>
                    <a:pt x="1775457" y="614171"/>
                  </a:lnTo>
                  <a:lnTo>
                    <a:pt x="2293617" y="551687"/>
                  </a:lnTo>
                  <a:lnTo>
                    <a:pt x="2857497" y="489203"/>
                  </a:lnTo>
                  <a:lnTo>
                    <a:pt x="3471669" y="426719"/>
                  </a:lnTo>
                  <a:lnTo>
                    <a:pt x="3962397" y="380999"/>
                  </a:lnTo>
                  <a:lnTo>
                    <a:pt x="4303773" y="350519"/>
                  </a:lnTo>
                  <a:lnTo>
                    <a:pt x="4655817" y="321563"/>
                  </a:lnTo>
                  <a:lnTo>
                    <a:pt x="5023101" y="292607"/>
                  </a:lnTo>
                  <a:lnTo>
                    <a:pt x="5401053" y="263651"/>
                  </a:lnTo>
                  <a:lnTo>
                    <a:pt x="5792721" y="236219"/>
                  </a:lnTo>
                  <a:lnTo>
                    <a:pt x="6195057" y="208787"/>
                  </a:lnTo>
                  <a:lnTo>
                    <a:pt x="6608060" y="184403"/>
                  </a:lnTo>
                  <a:lnTo>
                    <a:pt x="7036304" y="158495"/>
                  </a:lnTo>
                  <a:lnTo>
                    <a:pt x="7478264" y="135635"/>
                  </a:lnTo>
                  <a:lnTo>
                    <a:pt x="7929368" y="112775"/>
                  </a:lnTo>
                  <a:lnTo>
                    <a:pt x="8394188" y="91439"/>
                  </a:lnTo>
                  <a:lnTo>
                    <a:pt x="8874248" y="71627"/>
                  </a:lnTo>
                  <a:lnTo>
                    <a:pt x="9364976" y="53339"/>
                  </a:lnTo>
                  <a:lnTo>
                    <a:pt x="9867896" y="38099"/>
                  </a:lnTo>
                  <a:lnTo>
                    <a:pt x="10386056" y="22859"/>
                  </a:lnTo>
                  <a:lnTo>
                    <a:pt x="10649708" y="15239"/>
                  </a:lnTo>
                  <a:lnTo>
                    <a:pt x="10692380" y="15239"/>
                  </a:lnTo>
                  <a:close/>
                </a:path>
              </a:pathLst>
            </a:custGeom>
            <a:solidFill>
              <a:srgbClr val="56C3CA"/>
            </a:solidFill>
          </p:spPr>
          <p:txBody>
            <a:bodyPr wrap="square" lIns="0" tIns="0" rIns="0" bIns="0" rtlCol="0"/>
            <a:lstStyle/>
            <a:p>
              <a:endParaRPr/>
            </a:p>
          </p:txBody>
        </p:sp>
        <p:sp>
          <p:nvSpPr>
            <p:cNvPr id="5" name="object 5"/>
            <p:cNvSpPr/>
            <p:nvPr/>
          </p:nvSpPr>
          <p:spPr>
            <a:xfrm>
              <a:off x="124848" y="877823"/>
              <a:ext cx="3324225" cy="620395"/>
            </a:xfrm>
            <a:custGeom>
              <a:avLst/>
              <a:gdLst/>
              <a:ahLst/>
              <a:cxnLst/>
              <a:rect l="l" t="t" r="r" b="b"/>
              <a:pathLst>
                <a:path w="3324225" h="620394">
                  <a:moveTo>
                    <a:pt x="3323841" y="516635"/>
                  </a:moveTo>
                  <a:lnTo>
                    <a:pt x="3323841" y="103631"/>
                  </a:lnTo>
                  <a:lnTo>
                    <a:pt x="3315816" y="63007"/>
                  </a:lnTo>
                  <a:lnTo>
                    <a:pt x="3293932" y="30098"/>
                  </a:lnTo>
                  <a:lnTo>
                    <a:pt x="3261476" y="8048"/>
                  </a:lnTo>
                  <a:lnTo>
                    <a:pt x="3221733" y="0"/>
                  </a:lnTo>
                  <a:lnTo>
                    <a:pt x="103632" y="0"/>
                  </a:lnTo>
                  <a:lnTo>
                    <a:pt x="63650" y="8048"/>
                  </a:lnTo>
                  <a:lnTo>
                    <a:pt x="30670" y="30098"/>
                  </a:lnTo>
                  <a:lnTo>
                    <a:pt x="8262" y="63007"/>
                  </a:lnTo>
                  <a:lnTo>
                    <a:pt x="0" y="103631"/>
                  </a:lnTo>
                  <a:lnTo>
                    <a:pt x="0" y="516635"/>
                  </a:lnTo>
                  <a:lnTo>
                    <a:pt x="8262" y="556617"/>
                  </a:lnTo>
                  <a:lnTo>
                    <a:pt x="30670" y="589597"/>
                  </a:lnTo>
                  <a:lnTo>
                    <a:pt x="63650" y="612005"/>
                  </a:lnTo>
                  <a:lnTo>
                    <a:pt x="103632" y="620267"/>
                  </a:lnTo>
                  <a:lnTo>
                    <a:pt x="3221733" y="620267"/>
                  </a:lnTo>
                  <a:lnTo>
                    <a:pt x="3261476" y="612005"/>
                  </a:lnTo>
                  <a:lnTo>
                    <a:pt x="3293932" y="589597"/>
                  </a:lnTo>
                  <a:lnTo>
                    <a:pt x="3315816" y="556617"/>
                  </a:lnTo>
                  <a:lnTo>
                    <a:pt x="3323841" y="516635"/>
                  </a:lnTo>
                  <a:close/>
                </a:path>
              </a:pathLst>
            </a:custGeom>
            <a:solidFill>
              <a:srgbClr val="FFFFFF"/>
            </a:solidFill>
          </p:spPr>
          <p:txBody>
            <a:bodyPr wrap="square" lIns="0" tIns="0" rIns="0" bIns="0" rtlCol="0"/>
            <a:lstStyle/>
            <a:p>
              <a:endParaRPr/>
            </a:p>
          </p:txBody>
        </p:sp>
        <p:sp>
          <p:nvSpPr>
            <p:cNvPr id="6" name="object 6"/>
            <p:cNvSpPr/>
            <p:nvPr/>
          </p:nvSpPr>
          <p:spPr>
            <a:xfrm>
              <a:off x="124848" y="877823"/>
              <a:ext cx="3324225" cy="620395"/>
            </a:xfrm>
            <a:custGeom>
              <a:avLst/>
              <a:gdLst/>
              <a:ahLst/>
              <a:cxnLst/>
              <a:rect l="l" t="t" r="r" b="b"/>
              <a:pathLst>
                <a:path w="3324225" h="620394">
                  <a:moveTo>
                    <a:pt x="0" y="103631"/>
                  </a:moveTo>
                  <a:lnTo>
                    <a:pt x="8262" y="63007"/>
                  </a:lnTo>
                  <a:lnTo>
                    <a:pt x="30670" y="30098"/>
                  </a:lnTo>
                  <a:lnTo>
                    <a:pt x="63650" y="8048"/>
                  </a:lnTo>
                  <a:lnTo>
                    <a:pt x="103632" y="0"/>
                  </a:lnTo>
                  <a:lnTo>
                    <a:pt x="3221733" y="0"/>
                  </a:lnTo>
                  <a:lnTo>
                    <a:pt x="3261476" y="8048"/>
                  </a:lnTo>
                  <a:lnTo>
                    <a:pt x="3293932" y="30098"/>
                  </a:lnTo>
                  <a:lnTo>
                    <a:pt x="3315816" y="63007"/>
                  </a:lnTo>
                  <a:lnTo>
                    <a:pt x="3323841" y="103631"/>
                  </a:lnTo>
                  <a:lnTo>
                    <a:pt x="3323841" y="516635"/>
                  </a:lnTo>
                  <a:lnTo>
                    <a:pt x="3315816" y="556617"/>
                  </a:lnTo>
                  <a:lnTo>
                    <a:pt x="3293932" y="589597"/>
                  </a:lnTo>
                  <a:lnTo>
                    <a:pt x="3261476" y="612005"/>
                  </a:lnTo>
                  <a:lnTo>
                    <a:pt x="3221733" y="620267"/>
                  </a:lnTo>
                  <a:lnTo>
                    <a:pt x="103632" y="620267"/>
                  </a:lnTo>
                  <a:lnTo>
                    <a:pt x="63650" y="612005"/>
                  </a:lnTo>
                  <a:lnTo>
                    <a:pt x="30670" y="589597"/>
                  </a:lnTo>
                  <a:lnTo>
                    <a:pt x="8262" y="556617"/>
                  </a:lnTo>
                  <a:lnTo>
                    <a:pt x="0" y="516635"/>
                  </a:lnTo>
                  <a:lnTo>
                    <a:pt x="0" y="103631"/>
                  </a:lnTo>
                  <a:close/>
                </a:path>
              </a:pathLst>
            </a:custGeom>
            <a:ln w="16705">
              <a:solidFill>
                <a:srgbClr val="000094"/>
              </a:solidFill>
            </a:ln>
          </p:spPr>
          <p:txBody>
            <a:bodyPr wrap="square" lIns="0" tIns="0" rIns="0" bIns="0" rtlCol="0"/>
            <a:lstStyle/>
            <a:p>
              <a:endParaRPr/>
            </a:p>
          </p:txBody>
        </p:sp>
      </p:grpSp>
      <p:sp>
        <p:nvSpPr>
          <p:cNvPr id="7" name="object 7"/>
          <p:cNvSpPr txBox="1">
            <a:spLocks noGrp="1"/>
          </p:cNvSpPr>
          <p:nvPr>
            <p:ph type="title"/>
          </p:nvPr>
        </p:nvSpPr>
        <p:spPr>
          <a:xfrm>
            <a:off x="185114" y="1011225"/>
            <a:ext cx="3203692" cy="335989"/>
          </a:xfrm>
          <a:prstGeom prst="rect">
            <a:avLst/>
          </a:prstGeom>
        </p:spPr>
        <p:txBody>
          <a:bodyPr vert="horz" wrap="square" lIns="0" tIns="12700" rIns="0" bIns="0" rtlCol="0">
            <a:spAutoFit/>
          </a:bodyPr>
          <a:lstStyle/>
          <a:p>
            <a:pPr marL="1905" algn="ctr">
              <a:lnSpc>
                <a:spcPct val="100000"/>
              </a:lnSpc>
              <a:spcBef>
                <a:spcPts val="100"/>
              </a:spcBef>
            </a:pPr>
            <a:r>
              <a:rPr lang="en-US" sz="2100" b="1" i="1" dirty="0">
                <a:solidFill>
                  <a:srgbClr val="1F3763"/>
                </a:solidFill>
                <a:latin typeface="Arial"/>
                <a:cs typeface="Arial"/>
              </a:rPr>
              <a:t>The melt blown process</a:t>
            </a:r>
            <a:endParaRPr sz="1550" dirty="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dirty="0"/>
              <a:t>14</a:t>
            </a:fld>
            <a:endParaRPr dirty="0"/>
          </a:p>
        </p:txBody>
      </p:sp>
      <p:sp>
        <p:nvSpPr>
          <p:cNvPr id="14" name="TextBox 13">
            <a:extLst>
              <a:ext uri="{FF2B5EF4-FFF2-40B4-BE49-F238E27FC236}">
                <a16:creationId xmlns:a16="http://schemas.microsoft.com/office/drawing/2014/main" id="{C49DBB23-D2DA-453B-9EF1-22543989CCFB}"/>
              </a:ext>
            </a:extLst>
          </p:cNvPr>
          <p:cNvSpPr txBox="1"/>
          <p:nvPr/>
        </p:nvSpPr>
        <p:spPr>
          <a:xfrm>
            <a:off x="329684" y="1808921"/>
            <a:ext cx="9879798" cy="369332"/>
          </a:xfrm>
          <a:prstGeom prst="rect">
            <a:avLst/>
          </a:prstGeom>
          <a:noFill/>
        </p:spPr>
        <p:txBody>
          <a:bodyPr wrap="square" rtlCol="0">
            <a:spAutoFit/>
          </a:bodyPr>
          <a:lstStyle/>
          <a:p>
            <a:r>
              <a:rPr lang="en-US" b="1" dirty="0"/>
              <a:t>Melt blown sheet:  </a:t>
            </a:r>
          </a:p>
        </p:txBody>
      </p:sp>
      <p:sp>
        <p:nvSpPr>
          <p:cNvPr id="17" name="Rectangle 16">
            <a:extLst>
              <a:ext uri="{FF2B5EF4-FFF2-40B4-BE49-F238E27FC236}">
                <a16:creationId xmlns:a16="http://schemas.microsoft.com/office/drawing/2014/main" id="{CD911F91-C070-42CA-8829-7ED7C8BD2379}"/>
              </a:ext>
            </a:extLst>
          </p:cNvPr>
          <p:cNvSpPr/>
          <p:nvPr/>
        </p:nvSpPr>
        <p:spPr>
          <a:xfrm>
            <a:off x="265726" y="2246399"/>
            <a:ext cx="10161947" cy="923330"/>
          </a:xfrm>
          <a:prstGeom prst="rect">
            <a:avLst/>
          </a:prstGeom>
        </p:spPr>
        <p:txBody>
          <a:bodyPr wrap="square">
            <a:spAutoFit/>
          </a:bodyPr>
          <a:lstStyle/>
          <a:p>
            <a:pPr marR="0">
              <a:spcBef>
                <a:spcPts val="510"/>
              </a:spcBef>
              <a:spcAft>
                <a:spcPts val="0"/>
              </a:spcAft>
            </a:pPr>
            <a:r>
              <a:rPr lang="en-US" dirty="0">
                <a:latin typeface="Arial MT"/>
                <a:ea typeface="Tahoma" panose="020B0604030504040204" pitchFamily="34" charset="0"/>
              </a:rPr>
              <a:t>Through the plate extruder, the molten molecules are squeezed into the high-speed hot air flow, then the polymer melt is spun out through the spinneret of the ultra-fine nozzle to form extremely </a:t>
            </a:r>
            <a:r>
              <a:rPr lang="en-US" i="1" dirty="0">
                <a:solidFill>
                  <a:srgbClr val="FF0000"/>
                </a:solidFill>
                <a:latin typeface="Arial MT"/>
                <a:ea typeface="Tahoma" panose="020B0604030504040204" pitchFamily="34" charset="0"/>
              </a:rPr>
              <a:t>fine fibers and blow it horizontally onto the drum or vertically to the collector filtered nets</a:t>
            </a:r>
            <a:r>
              <a:rPr lang="en-US" dirty="0">
                <a:latin typeface="Arial MT"/>
                <a:ea typeface="Tahoma" panose="020B0604030504040204" pitchFamily="34" charset="0"/>
              </a:rPr>
              <a:t>. </a:t>
            </a:r>
          </a:p>
        </p:txBody>
      </p:sp>
      <p:sp>
        <p:nvSpPr>
          <p:cNvPr id="8" name="Rectangle 7">
            <a:extLst>
              <a:ext uri="{FF2B5EF4-FFF2-40B4-BE49-F238E27FC236}">
                <a16:creationId xmlns:a16="http://schemas.microsoft.com/office/drawing/2014/main" id="{CCBB88C7-4786-4EF0-8697-D5540C1A768B}"/>
              </a:ext>
            </a:extLst>
          </p:cNvPr>
          <p:cNvSpPr/>
          <p:nvPr/>
        </p:nvSpPr>
        <p:spPr>
          <a:xfrm>
            <a:off x="6794500" y="3459483"/>
            <a:ext cx="3569216" cy="2308324"/>
          </a:xfrm>
          <a:prstGeom prst="rect">
            <a:avLst/>
          </a:prstGeom>
        </p:spPr>
        <p:txBody>
          <a:bodyPr wrap="square">
            <a:spAutoFit/>
          </a:bodyPr>
          <a:lstStyle/>
          <a:p>
            <a:pPr marL="285750" indent="-285750">
              <a:buFont typeface="Arial" panose="020B0604020202020204" pitchFamily="34" charset="0"/>
              <a:buChar char="•"/>
            </a:pPr>
            <a:r>
              <a:rPr lang="en-US" dirty="0"/>
              <a:t>Self-bonding</a:t>
            </a:r>
          </a:p>
          <a:p>
            <a:pPr marL="285750" indent="-285750">
              <a:buFont typeface="Arial" panose="020B0604020202020204" pitchFamily="34" charset="0"/>
              <a:buChar char="•"/>
            </a:pPr>
            <a:r>
              <a:rPr lang="en-US" dirty="0"/>
              <a:t>Large area/weight ratio</a:t>
            </a:r>
          </a:p>
          <a:p>
            <a:pPr marL="285750" indent="-285750">
              <a:buFont typeface="Arial" panose="020B0604020202020204" pitchFamily="34" charset="0"/>
              <a:buChar char="•"/>
            </a:pPr>
            <a:r>
              <a:rPr lang="en-US" dirty="0"/>
              <a:t>Adjustable structure of pores and capillaries</a:t>
            </a:r>
          </a:p>
          <a:p>
            <a:pPr marL="285750" indent="-285750">
              <a:buFont typeface="Arial" panose="020B0604020202020204" pitchFamily="34" charset="0"/>
              <a:buChar char="•"/>
            </a:pPr>
            <a:r>
              <a:rPr lang="en-US" dirty="0"/>
              <a:t>Hydrophobic/oleophilic</a:t>
            </a:r>
          </a:p>
          <a:p>
            <a:pPr marL="285750" indent="-285750">
              <a:buFont typeface="Arial" panose="020B0604020202020204" pitchFamily="34" charset="0"/>
              <a:buChar char="•"/>
            </a:pPr>
            <a:r>
              <a:rPr lang="en-US" dirty="0"/>
              <a:t>High filtration efficiency</a:t>
            </a:r>
          </a:p>
          <a:p>
            <a:pPr marL="285750" indent="-285750">
              <a:buFont typeface="Arial" panose="020B0604020202020204" pitchFamily="34" charset="0"/>
              <a:buChar char="•"/>
            </a:pPr>
            <a:r>
              <a:rPr lang="en-US" dirty="0"/>
              <a:t>Electrostatically charged</a:t>
            </a:r>
          </a:p>
          <a:p>
            <a:pPr marL="285750" indent="-285750">
              <a:buFont typeface="Arial" panose="020B0604020202020204" pitchFamily="34" charset="0"/>
              <a:buChar char="•"/>
            </a:pPr>
            <a:r>
              <a:rPr lang="en-US" dirty="0"/>
              <a:t>Optional additives</a:t>
            </a:r>
          </a:p>
        </p:txBody>
      </p:sp>
      <p:pic>
        <p:nvPicPr>
          <p:cNvPr id="15" name="Picture 14">
            <a:extLst>
              <a:ext uri="{FF2B5EF4-FFF2-40B4-BE49-F238E27FC236}">
                <a16:creationId xmlns:a16="http://schemas.microsoft.com/office/drawing/2014/main" id="{3AE5F79E-EB6F-4C6B-BEE4-252142C804DA}"/>
              </a:ext>
            </a:extLst>
          </p:cNvPr>
          <p:cNvPicPr>
            <a:picLocks noChangeAspect="1"/>
          </p:cNvPicPr>
          <p:nvPr/>
        </p:nvPicPr>
        <p:blipFill>
          <a:blip r:embed="rId2"/>
          <a:stretch>
            <a:fillRect/>
          </a:stretch>
        </p:blipFill>
        <p:spPr>
          <a:xfrm>
            <a:off x="284892" y="3597982"/>
            <a:ext cx="6328362" cy="2031326"/>
          </a:xfrm>
          <a:prstGeom prst="rect">
            <a:avLst/>
          </a:prstGeom>
        </p:spPr>
      </p:pic>
    </p:spTree>
    <p:extLst>
      <p:ext uri="{BB962C8B-B14F-4D97-AF65-F5344CB8AC3E}">
        <p14:creationId xmlns:p14="http://schemas.microsoft.com/office/powerpoint/2010/main" val="1627622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04" y="771143"/>
            <a:ext cx="10692765" cy="868680"/>
            <a:chOff x="1404" y="771143"/>
            <a:chExt cx="10692765" cy="868680"/>
          </a:xfrm>
        </p:grpSpPr>
        <p:sp>
          <p:nvSpPr>
            <p:cNvPr id="3" name="object 3"/>
            <p:cNvSpPr/>
            <p:nvPr/>
          </p:nvSpPr>
          <p:spPr>
            <a:xfrm>
              <a:off x="1397" y="800099"/>
              <a:ext cx="10692765" cy="518159"/>
            </a:xfrm>
            <a:custGeom>
              <a:avLst/>
              <a:gdLst/>
              <a:ahLst/>
              <a:cxnLst/>
              <a:rect l="l" t="t" r="r" b="b"/>
              <a:pathLst>
                <a:path w="10692765" h="518159">
                  <a:moveTo>
                    <a:pt x="6036564" y="77724"/>
                  </a:moveTo>
                  <a:lnTo>
                    <a:pt x="5526024" y="82296"/>
                  </a:lnTo>
                  <a:lnTo>
                    <a:pt x="4538472" y="92964"/>
                  </a:lnTo>
                  <a:lnTo>
                    <a:pt x="3601212" y="106680"/>
                  </a:lnTo>
                  <a:lnTo>
                    <a:pt x="2731008" y="121920"/>
                  </a:lnTo>
                  <a:lnTo>
                    <a:pt x="1940052" y="137160"/>
                  </a:lnTo>
                  <a:lnTo>
                    <a:pt x="1240536" y="153924"/>
                  </a:lnTo>
                  <a:lnTo>
                    <a:pt x="384048" y="175260"/>
                  </a:lnTo>
                  <a:lnTo>
                    <a:pt x="0" y="185928"/>
                  </a:lnTo>
                  <a:lnTo>
                    <a:pt x="0" y="481584"/>
                  </a:lnTo>
                  <a:lnTo>
                    <a:pt x="262128" y="460248"/>
                  </a:lnTo>
                  <a:lnTo>
                    <a:pt x="853440" y="414528"/>
                  </a:lnTo>
                  <a:lnTo>
                    <a:pt x="1522476" y="364236"/>
                  </a:lnTo>
                  <a:lnTo>
                    <a:pt x="2255520" y="310896"/>
                  </a:lnTo>
                  <a:lnTo>
                    <a:pt x="3041904" y="256032"/>
                  </a:lnTo>
                  <a:lnTo>
                    <a:pt x="3867912" y="202692"/>
                  </a:lnTo>
                  <a:lnTo>
                    <a:pt x="4722876" y="149352"/>
                  </a:lnTo>
                  <a:lnTo>
                    <a:pt x="5596128" y="100584"/>
                  </a:lnTo>
                  <a:lnTo>
                    <a:pt x="6036564" y="77724"/>
                  </a:lnTo>
                  <a:close/>
                </a:path>
                <a:path w="10692765" h="518159">
                  <a:moveTo>
                    <a:pt x="10692384" y="0"/>
                  </a:moveTo>
                  <a:lnTo>
                    <a:pt x="10460736" y="4572"/>
                  </a:lnTo>
                  <a:lnTo>
                    <a:pt x="10006584" y="18288"/>
                  </a:lnTo>
                  <a:lnTo>
                    <a:pt x="9560052" y="32004"/>
                  </a:lnTo>
                  <a:lnTo>
                    <a:pt x="9125712" y="47244"/>
                  </a:lnTo>
                  <a:lnTo>
                    <a:pt x="8702040" y="64008"/>
                  </a:lnTo>
                  <a:lnTo>
                    <a:pt x="8285988" y="80772"/>
                  </a:lnTo>
                  <a:lnTo>
                    <a:pt x="7882128" y="100584"/>
                  </a:lnTo>
                  <a:lnTo>
                    <a:pt x="7487412" y="118872"/>
                  </a:lnTo>
                  <a:lnTo>
                    <a:pt x="7103364" y="140208"/>
                  </a:lnTo>
                  <a:lnTo>
                    <a:pt x="6726936" y="161544"/>
                  </a:lnTo>
                  <a:lnTo>
                    <a:pt x="6361176" y="182880"/>
                  </a:lnTo>
                  <a:lnTo>
                    <a:pt x="6004560" y="205740"/>
                  </a:lnTo>
                  <a:lnTo>
                    <a:pt x="5487924" y="242316"/>
                  </a:lnTo>
                  <a:lnTo>
                    <a:pt x="4831080" y="291084"/>
                  </a:lnTo>
                  <a:lnTo>
                    <a:pt x="4518660" y="316992"/>
                  </a:lnTo>
                  <a:lnTo>
                    <a:pt x="4642104" y="315468"/>
                  </a:lnTo>
                  <a:lnTo>
                    <a:pt x="4920996" y="310896"/>
                  </a:lnTo>
                  <a:lnTo>
                    <a:pt x="5237988" y="307848"/>
                  </a:lnTo>
                  <a:lnTo>
                    <a:pt x="5582412" y="304800"/>
                  </a:lnTo>
                  <a:lnTo>
                    <a:pt x="6347460" y="304800"/>
                  </a:lnTo>
                  <a:lnTo>
                    <a:pt x="6760464" y="309372"/>
                  </a:lnTo>
                  <a:lnTo>
                    <a:pt x="7184136" y="315468"/>
                  </a:lnTo>
                  <a:lnTo>
                    <a:pt x="7616952" y="323088"/>
                  </a:lnTo>
                  <a:lnTo>
                    <a:pt x="8055864" y="335280"/>
                  </a:lnTo>
                  <a:lnTo>
                    <a:pt x="8490204" y="352044"/>
                  </a:lnTo>
                  <a:lnTo>
                    <a:pt x="8924544" y="370332"/>
                  </a:lnTo>
                  <a:lnTo>
                    <a:pt x="9241536" y="388620"/>
                  </a:lnTo>
                  <a:lnTo>
                    <a:pt x="9450324" y="402336"/>
                  </a:lnTo>
                  <a:lnTo>
                    <a:pt x="9657588" y="416052"/>
                  </a:lnTo>
                  <a:lnTo>
                    <a:pt x="9855708" y="431292"/>
                  </a:lnTo>
                  <a:lnTo>
                    <a:pt x="10053828" y="448056"/>
                  </a:lnTo>
                  <a:lnTo>
                    <a:pt x="10241280" y="466344"/>
                  </a:lnTo>
                  <a:lnTo>
                    <a:pt x="10428732" y="486156"/>
                  </a:lnTo>
                  <a:lnTo>
                    <a:pt x="10605516" y="507492"/>
                  </a:lnTo>
                  <a:lnTo>
                    <a:pt x="10692384" y="518160"/>
                  </a:lnTo>
                  <a:lnTo>
                    <a:pt x="10692384" y="0"/>
                  </a:lnTo>
                  <a:close/>
                </a:path>
              </a:pathLst>
            </a:custGeom>
            <a:solidFill>
              <a:srgbClr val="9CC3E6"/>
            </a:solidFill>
          </p:spPr>
          <p:txBody>
            <a:bodyPr wrap="square" lIns="0" tIns="0" rIns="0" bIns="0" rtlCol="0"/>
            <a:lstStyle/>
            <a:p>
              <a:endParaRPr/>
            </a:p>
          </p:txBody>
        </p:sp>
        <p:sp>
          <p:nvSpPr>
            <p:cNvPr id="4" name="object 4"/>
            <p:cNvSpPr/>
            <p:nvPr/>
          </p:nvSpPr>
          <p:spPr>
            <a:xfrm>
              <a:off x="1404" y="771143"/>
              <a:ext cx="10692765" cy="868680"/>
            </a:xfrm>
            <a:custGeom>
              <a:avLst/>
              <a:gdLst/>
              <a:ahLst/>
              <a:cxnLst/>
              <a:rect l="l" t="t" r="r" b="b"/>
              <a:pathLst>
                <a:path w="10692765" h="868680">
                  <a:moveTo>
                    <a:pt x="10692380" y="15239"/>
                  </a:moveTo>
                  <a:lnTo>
                    <a:pt x="10692380" y="0"/>
                  </a:lnTo>
                  <a:lnTo>
                    <a:pt x="10649708" y="0"/>
                  </a:lnTo>
                  <a:lnTo>
                    <a:pt x="9508232" y="0"/>
                  </a:lnTo>
                  <a:lnTo>
                    <a:pt x="9247628" y="4571"/>
                  </a:lnTo>
                  <a:lnTo>
                    <a:pt x="8700512" y="16763"/>
                  </a:lnTo>
                  <a:lnTo>
                    <a:pt x="8116820" y="33527"/>
                  </a:lnTo>
                  <a:lnTo>
                    <a:pt x="7499600" y="54863"/>
                  </a:lnTo>
                  <a:lnTo>
                    <a:pt x="6850376" y="82295"/>
                  </a:lnTo>
                  <a:lnTo>
                    <a:pt x="6167625" y="114299"/>
                  </a:lnTo>
                  <a:lnTo>
                    <a:pt x="5452869" y="152399"/>
                  </a:lnTo>
                  <a:lnTo>
                    <a:pt x="4707633" y="193547"/>
                  </a:lnTo>
                  <a:lnTo>
                    <a:pt x="4320537" y="217931"/>
                  </a:lnTo>
                  <a:lnTo>
                    <a:pt x="3998973" y="237743"/>
                  </a:lnTo>
                  <a:lnTo>
                    <a:pt x="3371085" y="277367"/>
                  </a:lnTo>
                  <a:lnTo>
                    <a:pt x="2764533" y="318515"/>
                  </a:lnTo>
                  <a:lnTo>
                    <a:pt x="2180841" y="359663"/>
                  </a:lnTo>
                  <a:lnTo>
                    <a:pt x="1362456" y="419099"/>
                  </a:lnTo>
                  <a:lnTo>
                    <a:pt x="403860" y="492251"/>
                  </a:lnTo>
                  <a:lnTo>
                    <a:pt x="0" y="524255"/>
                  </a:lnTo>
                  <a:lnTo>
                    <a:pt x="0" y="868679"/>
                  </a:lnTo>
                  <a:lnTo>
                    <a:pt x="153924" y="844295"/>
                  </a:lnTo>
                  <a:lnTo>
                    <a:pt x="492252" y="790955"/>
                  </a:lnTo>
                  <a:lnTo>
                    <a:pt x="873252" y="734567"/>
                  </a:lnTo>
                  <a:lnTo>
                    <a:pt x="1301496" y="675131"/>
                  </a:lnTo>
                  <a:lnTo>
                    <a:pt x="1775457" y="614171"/>
                  </a:lnTo>
                  <a:lnTo>
                    <a:pt x="2293617" y="551687"/>
                  </a:lnTo>
                  <a:lnTo>
                    <a:pt x="2857497" y="489203"/>
                  </a:lnTo>
                  <a:lnTo>
                    <a:pt x="3471669" y="426719"/>
                  </a:lnTo>
                  <a:lnTo>
                    <a:pt x="3962397" y="380999"/>
                  </a:lnTo>
                  <a:lnTo>
                    <a:pt x="4303773" y="350519"/>
                  </a:lnTo>
                  <a:lnTo>
                    <a:pt x="4655817" y="321563"/>
                  </a:lnTo>
                  <a:lnTo>
                    <a:pt x="5023101" y="292607"/>
                  </a:lnTo>
                  <a:lnTo>
                    <a:pt x="5401053" y="263651"/>
                  </a:lnTo>
                  <a:lnTo>
                    <a:pt x="5792721" y="236219"/>
                  </a:lnTo>
                  <a:lnTo>
                    <a:pt x="6195057" y="208787"/>
                  </a:lnTo>
                  <a:lnTo>
                    <a:pt x="6608060" y="184403"/>
                  </a:lnTo>
                  <a:lnTo>
                    <a:pt x="7036304" y="158495"/>
                  </a:lnTo>
                  <a:lnTo>
                    <a:pt x="7478264" y="135635"/>
                  </a:lnTo>
                  <a:lnTo>
                    <a:pt x="7929368" y="112775"/>
                  </a:lnTo>
                  <a:lnTo>
                    <a:pt x="8394188" y="91439"/>
                  </a:lnTo>
                  <a:lnTo>
                    <a:pt x="8874248" y="71627"/>
                  </a:lnTo>
                  <a:lnTo>
                    <a:pt x="9364976" y="53339"/>
                  </a:lnTo>
                  <a:lnTo>
                    <a:pt x="9867896" y="38099"/>
                  </a:lnTo>
                  <a:lnTo>
                    <a:pt x="10386056" y="22859"/>
                  </a:lnTo>
                  <a:lnTo>
                    <a:pt x="10649708" y="15239"/>
                  </a:lnTo>
                  <a:lnTo>
                    <a:pt x="10692380" y="15239"/>
                  </a:lnTo>
                  <a:close/>
                </a:path>
              </a:pathLst>
            </a:custGeom>
            <a:solidFill>
              <a:srgbClr val="56C3CA"/>
            </a:solidFill>
          </p:spPr>
          <p:txBody>
            <a:bodyPr wrap="square" lIns="0" tIns="0" rIns="0" bIns="0" rtlCol="0"/>
            <a:lstStyle/>
            <a:p>
              <a:endParaRPr/>
            </a:p>
          </p:txBody>
        </p:sp>
        <p:sp>
          <p:nvSpPr>
            <p:cNvPr id="5" name="object 5"/>
            <p:cNvSpPr/>
            <p:nvPr/>
          </p:nvSpPr>
          <p:spPr>
            <a:xfrm>
              <a:off x="124848" y="877823"/>
              <a:ext cx="3324225" cy="620395"/>
            </a:xfrm>
            <a:custGeom>
              <a:avLst/>
              <a:gdLst/>
              <a:ahLst/>
              <a:cxnLst/>
              <a:rect l="l" t="t" r="r" b="b"/>
              <a:pathLst>
                <a:path w="3324225" h="620394">
                  <a:moveTo>
                    <a:pt x="3323841" y="516635"/>
                  </a:moveTo>
                  <a:lnTo>
                    <a:pt x="3323841" y="103631"/>
                  </a:lnTo>
                  <a:lnTo>
                    <a:pt x="3315816" y="63007"/>
                  </a:lnTo>
                  <a:lnTo>
                    <a:pt x="3293932" y="30098"/>
                  </a:lnTo>
                  <a:lnTo>
                    <a:pt x="3261476" y="8048"/>
                  </a:lnTo>
                  <a:lnTo>
                    <a:pt x="3221733" y="0"/>
                  </a:lnTo>
                  <a:lnTo>
                    <a:pt x="103632" y="0"/>
                  </a:lnTo>
                  <a:lnTo>
                    <a:pt x="63650" y="8048"/>
                  </a:lnTo>
                  <a:lnTo>
                    <a:pt x="30670" y="30098"/>
                  </a:lnTo>
                  <a:lnTo>
                    <a:pt x="8262" y="63007"/>
                  </a:lnTo>
                  <a:lnTo>
                    <a:pt x="0" y="103631"/>
                  </a:lnTo>
                  <a:lnTo>
                    <a:pt x="0" y="516635"/>
                  </a:lnTo>
                  <a:lnTo>
                    <a:pt x="8262" y="556617"/>
                  </a:lnTo>
                  <a:lnTo>
                    <a:pt x="30670" y="589597"/>
                  </a:lnTo>
                  <a:lnTo>
                    <a:pt x="63650" y="612005"/>
                  </a:lnTo>
                  <a:lnTo>
                    <a:pt x="103632" y="620267"/>
                  </a:lnTo>
                  <a:lnTo>
                    <a:pt x="3221733" y="620267"/>
                  </a:lnTo>
                  <a:lnTo>
                    <a:pt x="3261476" y="612005"/>
                  </a:lnTo>
                  <a:lnTo>
                    <a:pt x="3293932" y="589597"/>
                  </a:lnTo>
                  <a:lnTo>
                    <a:pt x="3315816" y="556617"/>
                  </a:lnTo>
                  <a:lnTo>
                    <a:pt x="3323841" y="516635"/>
                  </a:lnTo>
                  <a:close/>
                </a:path>
              </a:pathLst>
            </a:custGeom>
            <a:solidFill>
              <a:srgbClr val="FFFFFF"/>
            </a:solidFill>
          </p:spPr>
          <p:txBody>
            <a:bodyPr wrap="square" lIns="0" tIns="0" rIns="0" bIns="0" rtlCol="0"/>
            <a:lstStyle/>
            <a:p>
              <a:endParaRPr/>
            </a:p>
          </p:txBody>
        </p:sp>
        <p:sp>
          <p:nvSpPr>
            <p:cNvPr id="6" name="object 6"/>
            <p:cNvSpPr/>
            <p:nvPr/>
          </p:nvSpPr>
          <p:spPr>
            <a:xfrm>
              <a:off x="124848" y="877823"/>
              <a:ext cx="3324225" cy="620395"/>
            </a:xfrm>
            <a:custGeom>
              <a:avLst/>
              <a:gdLst/>
              <a:ahLst/>
              <a:cxnLst/>
              <a:rect l="l" t="t" r="r" b="b"/>
              <a:pathLst>
                <a:path w="3324225" h="620394">
                  <a:moveTo>
                    <a:pt x="0" y="103631"/>
                  </a:moveTo>
                  <a:lnTo>
                    <a:pt x="8262" y="63007"/>
                  </a:lnTo>
                  <a:lnTo>
                    <a:pt x="30670" y="30098"/>
                  </a:lnTo>
                  <a:lnTo>
                    <a:pt x="63650" y="8048"/>
                  </a:lnTo>
                  <a:lnTo>
                    <a:pt x="103632" y="0"/>
                  </a:lnTo>
                  <a:lnTo>
                    <a:pt x="3221733" y="0"/>
                  </a:lnTo>
                  <a:lnTo>
                    <a:pt x="3261476" y="8048"/>
                  </a:lnTo>
                  <a:lnTo>
                    <a:pt x="3293932" y="30098"/>
                  </a:lnTo>
                  <a:lnTo>
                    <a:pt x="3315816" y="63007"/>
                  </a:lnTo>
                  <a:lnTo>
                    <a:pt x="3323841" y="103631"/>
                  </a:lnTo>
                  <a:lnTo>
                    <a:pt x="3323841" y="516635"/>
                  </a:lnTo>
                  <a:lnTo>
                    <a:pt x="3315816" y="556617"/>
                  </a:lnTo>
                  <a:lnTo>
                    <a:pt x="3293932" y="589597"/>
                  </a:lnTo>
                  <a:lnTo>
                    <a:pt x="3261476" y="612005"/>
                  </a:lnTo>
                  <a:lnTo>
                    <a:pt x="3221733" y="620267"/>
                  </a:lnTo>
                  <a:lnTo>
                    <a:pt x="103632" y="620267"/>
                  </a:lnTo>
                  <a:lnTo>
                    <a:pt x="63650" y="612005"/>
                  </a:lnTo>
                  <a:lnTo>
                    <a:pt x="30670" y="589597"/>
                  </a:lnTo>
                  <a:lnTo>
                    <a:pt x="8262" y="556617"/>
                  </a:lnTo>
                  <a:lnTo>
                    <a:pt x="0" y="516635"/>
                  </a:lnTo>
                  <a:lnTo>
                    <a:pt x="0" y="103631"/>
                  </a:lnTo>
                  <a:close/>
                </a:path>
              </a:pathLst>
            </a:custGeom>
            <a:ln w="16705">
              <a:solidFill>
                <a:srgbClr val="000094"/>
              </a:solidFill>
            </a:ln>
          </p:spPr>
          <p:txBody>
            <a:bodyPr wrap="square" lIns="0" tIns="0" rIns="0" bIns="0" rtlCol="0"/>
            <a:lstStyle/>
            <a:p>
              <a:endParaRPr/>
            </a:p>
          </p:txBody>
        </p:sp>
      </p:grpSp>
      <p:sp>
        <p:nvSpPr>
          <p:cNvPr id="7" name="object 7"/>
          <p:cNvSpPr txBox="1">
            <a:spLocks noGrp="1"/>
          </p:cNvSpPr>
          <p:nvPr>
            <p:ph type="title"/>
          </p:nvPr>
        </p:nvSpPr>
        <p:spPr>
          <a:xfrm>
            <a:off x="185114" y="1011225"/>
            <a:ext cx="3203692" cy="335989"/>
          </a:xfrm>
          <a:prstGeom prst="rect">
            <a:avLst/>
          </a:prstGeom>
        </p:spPr>
        <p:txBody>
          <a:bodyPr vert="horz" wrap="square" lIns="0" tIns="12700" rIns="0" bIns="0" rtlCol="0">
            <a:spAutoFit/>
          </a:bodyPr>
          <a:lstStyle/>
          <a:p>
            <a:pPr marL="1905" algn="ctr">
              <a:lnSpc>
                <a:spcPct val="100000"/>
              </a:lnSpc>
              <a:spcBef>
                <a:spcPts val="100"/>
              </a:spcBef>
            </a:pPr>
            <a:r>
              <a:rPr lang="en-US" sz="2100" b="1" i="1" dirty="0">
                <a:solidFill>
                  <a:srgbClr val="1F3763"/>
                </a:solidFill>
                <a:latin typeface="Arial"/>
                <a:cs typeface="Arial"/>
              </a:rPr>
              <a:t>The melt blown process</a:t>
            </a:r>
            <a:endParaRPr sz="1550" dirty="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dirty="0"/>
              <a:t>15</a:t>
            </a:fld>
            <a:endParaRPr dirty="0"/>
          </a:p>
        </p:txBody>
      </p:sp>
      <p:sp>
        <p:nvSpPr>
          <p:cNvPr id="14" name="TextBox 13">
            <a:extLst>
              <a:ext uri="{FF2B5EF4-FFF2-40B4-BE49-F238E27FC236}">
                <a16:creationId xmlns:a16="http://schemas.microsoft.com/office/drawing/2014/main" id="{C49DBB23-D2DA-453B-9EF1-22543989CCFB}"/>
              </a:ext>
            </a:extLst>
          </p:cNvPr>
          <p:cNvSpPr txBox="1"/>
          <p:nvPr/>
        </p:nvSpPr>
        <p:spPr>
          <a:xfrm>
            <a:off x="329684" y="1808921"/>
            <a:ext cx="9879798" cy="646331"/>
          </a:xfrm>
          <a:prstGeom prst="rect">
            <a:avLst/>
          </a:prstGeom>
          <a:noFill/>
        </p:spPr>
        <p:txBody>
          <a:bodyPr wrap="square" rtlCol="0">
            <a:spAutoFit/>
          </a:bodyPr>
          <a:lstStyle/>
          <a:p>
            <a:r>
              <a:rPr lang="en-US" b="1" dirty="0"/>
              <a:t>Melt blown sheet application in filtration:  </a:t>
            </a:r>
          </a:p>
          <a:p>
            <a:r>
              <a:rPr lang="en-US" dirty="0"/>
              <a:t>Melt blown for air filtration</a:t>
            </a:r>
          </a:p>
        </p:txBody>
      </p:sp>
      <p:pic>
        <p:nvPicPr>
          <p:cNvPr id="13" name="Picture 12">
            <a:extLst>
              <a:ext uri="{FF2B5EF4-FFF2-40B4-BE49-F238E27FC236}">
                <a16:creationId xmlns:a16="http://schemas.microsoft.com/office/drawing/2014/main" id="{2FAD58DE-57D0-43D5-9B4A-345A92877C5A}"/>
              </a:ext>
            </a:extLst>
          </p:cNvPr>
          <p:cNvPicPr>
            <a:picLocks noChangeAspect="1"/>
          </p:cNvPicPr>
          <p:nvPr/>
        </p:nvPicPr>
        <p:blipFill rotWithShape="1">
          <a:blip r:embed="rId2"/>
          <a:srcRect b="7686"/>
          <a:stretch/>
        </p:blipFill>
        <p:spPr>
          <a:xfrm>
            <a:off x="329684" y="2693992"/>
            <a:ext cx="4343400" cy="3747217"/>
          </a:xfrm>
          <a:prstGeom prst="rect">
            <a:avLst/>
          </a:prstGeom>
        </p:spPr>
      </p:pic>
      <p:pic>
        <p:nvPicPr>
          <p:cNvPr id="9" name="Picture 8">
            <a:extLst>
              <a:ext uri="{FF2B5EF4-FFF2-40B4-BE49-F238E27FC236}">
                <a16:creationId xmlns:a16="http://schemas.microsoft.com/office/drawing/2014/main" id="{DDDF85B1-C4A1-412C-AA2D-6A6836AA0A89}"/>
              </a:ext>
            </a:extLst>
          </p:cNvPr>
          <p:cNvPicPr>
            <a:picLocks noChangeAspect="1"/>
          </p:cNvPicPr>
          <p:nvPr/>
        </p:nvPicPr>
        <p:blipFill>
          <a:blip r:embed="rId3"/>
          <a:stretch>
            <a:fillRect/>
          </a:stretch>
        </p:blipFill>
        <p:spPr>
          <a:xfrm>
            <a:off x="6337300" y="1109908"/>
            <a:ext cx="2299790" cy="2202527"/>
          </a:xfrm>
          <a:prstGeom prst="rect">
            <a:avLst/>
          </a:prstGeom>
        </p:spPr>
      </p:pic>
      <p:sp>
        <p:nvSpPr>
          <p:cNvPr id="10" name="Rectangle 9">
            <a:extLst>
              <a:ext uri="{FF2B5EF4-FFF2-40B4-BE49-F238E27FC236}">
                <a16:creationId xmlns:a16="http://schemas.microsoft.com/office/drawing/2014/main" id="{546F6683-7144-49F6-B8A8-C2EE0AE2C453}"/>
              </a:ext>
            </a:extLst>
          </p:cNvPr>
          <p:cNvSpPr/>
          <p:nvPr/>
        </p:nvSpPr>
        <p:spPr>
          <a:xfrm>
            <a:off x="4922456" y="5603414"/>
            <a:ext cx="5803900" cy="646331"/>
          </a:xfrm>
          <a:prstGeom prst="rect">
            <a:avLst/>
          </a:prstGeom>
        </p:spPr>
        <p:txBody>
          <a:bodyPr wrap="square">
            <a:spAutoFit/>
          </a:bodyPr>
          <a:lstStyle/>
          <a:p>
            <a:r>
              <a:rPr lang="en-US" dirty="0"/>
              <a:t>With the Electrostatically charge ability, the nonwoven can provide a high filtration efficiency with low pressure drop</a:t>
            </a:r>
          </a:p>
        </p:txBody>
      </p:sp>
      <p:pic>
        <p:nvPicPr>
          <p:cNvPr id="12" name="Picture 11">
            <a:extLst>
              <a:ext uri="{FF2B5EF4-FFF2-40B4-BE49-F238E27FC236}">
                <a16:creationId xmlns:a16="http://schemas.microsoft.com/office/drawing/2014/main" id="{B3F3B45C-D8A6-4E4F-9171-E42C26A88DC4}"/>
              </a:ext>
            </a:extLst>
          </p:cNvPr>
          <p:cNvPicPr>
            <a:picLocks noChangeAspect="1"/>
          </p:cNvPicPr>
          <p:nvPr/>
        </p:nvPicPr>
        <p:blipFill>
          <a:blip r:embed="rId4"/>
          <a:stretch>
            <a:fillRect/>
          </a:stretch>
        </p:blipFill>
        <p:spPr>
          <a:xfrm>
            <a:off x="5597469" y="3703763"/>
            <a:ext cx="4343400" cy="1899651"/>
          </a:xfrm>
          <a:prstGeom prst="rect">
            <a:avLst/>
          </a:prstGeom>
        </p:spPr>
      </p:pic>
      <p:sp>
        <p:nvSpPr>
          <p:cNvPr id="18" name="Rectangle 17">
            <a:extLst>
              <a:ext uri="{FF2B5EF4-FFF2-40B4-BE49-F238E27FC236}">
                <a16:creationId xmlns:a16="http://schemas.microsoft.com/office/drawing/2014/main" id="{30B5CD74-1FD3-40C9-8885-FD8DEC21258C}"/>
              </a:ext>
            </a:extLst>
          </p:cNvPr>
          <p:cNvSpPr/>
          <p:nvPr/>
        </p:nvSpPr>
        <p:spPr>
          <a:xfrm>
            <a:off x="5564513" y="3238679"/>
            <a:ext cx="4953000" cy="369332"/>
          </a:xfrm>
          <a:prstGeom prst="rect">
            <a:avLst/>
          </a:prstGeom>
        </p:spPr>
        <p:txBody>
          <a:bodyPr wrap="square">
            <a:spAutoFit/>
          </a:bodyPr>
          <a:lstStyle/>
          <a:p>
            <a:r>
              <a:rPr lang="en-US" dirty="0"/>
              <a:t>Melt blown sheet for air filtration</a:t>
            </a:r>
          </a:p>
        </p:txBody>
      </p:sp>
    </p:spTree>
    <p:extLst>
      <p:ext uri="{BB962C8B-B14F-4D97-AF65-F5344CB8AC3E}">
        <p14:creationId xmlns:p14="http://schemas.microsoft.com/office/powerpoint/2010/main" val="4111329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04" y="771143"/>
            <a:ext cx="10692765" cy="868680"/>
            <a:chOff x="1404" y="771143"/>
            <a:chExt cx="10692765" cy="868680"/>
          </a:xfrm>
        </p:grpSpPr>
        <p:sp>
          <p:nvSpPr>
            <p:cNvPr id="3" name="object 3"/>
            <p:cNvSpPr/>
            <p:nvPr/>
          </p:nvSpPr>
          <p:spPr>
            <a:xfrm>
              <a:off x="1397" y="800099"/>
              <a:ext cx="10692765" cy="518159"/>
            </a:xfrm>
            <a:custGeom>
              <a:avLst/>
              <a:gdLst/>
              <a:ahLst/>
              <a:cxnLst/>
              <a:rect l="l" t="t" r="r" b="b"/>
              <a:pathLst>
                <a:path w="10692765" h="518159">
                  <a:moveTo>
                    <a:pt x="6036564" y="77724"/>
                  </a:moveTo>
                  <a:lnTo>
                    <a:pt x="5526024" y="82296"/>
                  </a:lnTo>
                  <a:lnTo>
                    <a:pt x="4538472" y="92964"/>
                  </a:lnTo>
                  <a:lnTo>
                    <a:pt x="3601212" y="106680"/>
                  </a:lnTo>
                  <a:lnTo>
                    <a:pt x="2731008" y="121920"/>
                  </a:lnTo>
                  <a:lnTo>
                    <a:pt x="1940052" y="137160"/>
                  </a:lnTo>
                  <a:lnTo>
                    <a:pt x="1240536" y="153924"/>
                  </a:lnTo>
                  <a:lnTo>
                    <a:pt x="384048" y="175260"/>
                  </a:lnTo>
                  <a:lnTo>
                    <a:pt x="0" y="185928"/>
                  </a:lnTo>
                  <a:lnTo>
                    <a:pt x="0" y="481584"/>
                  </a:lnTo>
                  <a:lnTo>
                    <a:pt x="262128" y="460248"/>
                  </a:lnTo>
                  <a:lnTo>
                    <a:pt x="853440" y="414528"/>
                  </a:lnTo>
                  <a:lnTo>
                    <a:pt x="1522476" y="364236"/>
                  </a:lnTo>
                  <a:lnTo>
                    <a:pt x="2255520" y="310896"/>
                  </a:lnTo>
                  <a:lnTo>
                    <a:pt x="3041904" y="256032"/>
                  </a:lnTo>
                  <a:lnTo>
                    <a:pt x="3867912" y="202692"/>
                  </a:lnTo>
                  <a:lnTo>
                    <a:pt x="4722876" y="149352"/>
                  </a:lnTo>
                  <a:lnTo>
                    <a:pt x="5596128" y="100584"/>
                  </a:lnTo>
                  <a:lnTo>
                    <a:pt x="6036564" y="77724"/>
                  </a:lnTo>
                  <a:close/>
                </a:path>
                <a:path w="10692765" h="518159">
                  <a:moveTo>
                    <a:pt x="10692384" y="0"/>
                  </a:moveTo>
                  <a:lnTo>
                    <a:pt x="10460736" y="4572"/>
                  </a:lnTo>
                  <a:lnTo>
                    <a:pt x="10006584" y="18288"/>
                  </a:lnTo>
                  <a:lnTo>
                    <a:pt x="9560052" y="32004"/>
                  </a:lnTo>
                  <a:lnTo>
                    <a:pt x="9125712" y="47244"/>
                  </a:lnTo>
                  <a:lnTo>
                    <a:pt x="8702040" y="64008"/>
                  </a:lnTo>
                  <a:lnTo>
                    <a:pt x="8285988" y="80772"/>
                  </a:lnTo>
                  <a:lnTo>
                    <a:pt x="7882128" y="100584"/>
                  </a:lnTo>
                  <a:lnTo>
                    <a:pt x="7487412" y="118872"/>
                  </a:lnTo>
                  <a:lnTo>
                    <a:pt x="7103364" y="140208"/>
                  </a:lnTo>
                  <a:lnTo>
                    <a:pt x="6726936" y="161544"/>
                  </a:lnTo>
                  <a:lnTo>
                    <a:pt x="6361176" y="182880"/>
                  </a:lnTo>
                  <a:lnTo>
                    <a:pt x="6004560" y="205740"/>
                  </a:lnTo>
                  <a:lnTo>
                    <a:pt x="5487924" y="242316"/>
                  </a:lnTo>
                  <a:lnTo>
                    <a:pt x="4831080" y="291084"/>
                  </a:lnTo>
                  <a:lnTo>
                    <a:pt x="4518660" y="316992"/>
                  </a:lnTo>
                  <a:lnTo>
                    <a:pt x="4642104" y="315468"/>
                  </a:lnTo>
                  <a:lnTo>
                    <a:pt x="4920996" y="310896"/>
                  </a:lnTo>
                  <a:lnTo>
                    <a:pt x="5237988" y="307848"/>
                  </a:lnTo>
                  <a:lnTo>
                    <a:pt x="5582412" y="304800"/>
                  </a:lnTo>
                  <a:lnTo>
                    <a:pt x="6347460" y="304800"/>
                  </a:lnTo>
                  <a:lnTo>
                    <a:pt x="6760464" y="309372"/>
                  </a:lnTo>
                  <a:lnTo>
                    <a:pt x="7184136" y="315468"/>
                  </a:lnTo>
                  <a:lnTo>
                    <a:pt x="7616952" y="323088"/>
                  </a:lnTo>
                  <a:lnTo>
                    <a:pt x="8055864" y="335280"/>
                  </a:lnTo>
                  <a:lnTo>
                    <a:pt x="8490204" y="352044"/>
                  </a:lnTo>
                  <a:lnTo>
                    <a:pt x="8924544" y="370332"/>
                  </a:lnTo>
                  <a:lnTo>
                    <a:pt x="9241536" y="388620"/>
                  </a:lnTo>
                  <a:lnTo>
                    <a:pt x="9450324" y="402336"/>
                  </a:lnTo>
                  <a:lnTo>
                    <a:pt x="9657588" y="416052"/>
                  </a:lnTo>
                  <a:lnTo>
                    <a:pt x="9855708" y="431292"/>
                  </a:lnTo>
                  <a:lnTo>
                    <a:pt x="10053828" y="448056"/>
                  </a:lnTo>
                  <a:lnTo>
                    <a:pt x="10241280" y="466344"/>
                  </a:lnTo>
                  <a:lnTo>
                    <a:pt x="10428732" y="486156"/>
                  </a:lnTo>
                  <a:lnTo>
                    <a:pt x="10605516" y="507492"/>
                  </a:lnTo>
                  <a:lnTo>
                    <a:pt x="10692384" y="518160"/>
                  </a:lnTo>
                  <a:lnTo>
                    <a:pt x="10692384" y="0"/>
                  </a:lnTo>
                  <a:close/>
                </a:path>
              </a:pathLst>
            </a:custGeom>
            <a:solidFill>
              <a:srgbClr val="9CC3E6"/>
            </a:solidFill>
          </p:spPr>
          <p:txBody>
            <a:bodyPr wrap="square" lIns="0" tIns="0" rIns="0" bIns="0" rtlCol="0"/>
            <a:lstStyle/>
            <a:p>
              <a:endParaRPr/>
            </a:p>
          </p:txBody>
        </p:sp>
        <p:sp>
          <p:nvSpPr>
            <p:cNvPr id="4" name="object 4"/>
            <p:cNvSpPr/>
            <p:nvPr/>
          </p:nvSpPr>
          <p:spPr>
            <a:xfrm>
              <a:off x="1404" y="771143"/>
              <a:ext cx="10692765" cy="868680"/>
            </a:xfrm>
            <a:custGeom>
              <a:avLst/>
              <a:gdLst/>
              <a:ahLst/>
              <a:cxnLst/>
              <a:rect l="l" t="t" r="r" b="b"/>
              <a:pathLst>
                <a:path w="10692765" h="868680">
                  <a:moveTo>
                    <a:pt x="10692380" y="15239"/>
                  </a:moveTo>
                  <a:lnTo>
                    <a:pt x="10692380" y="0"/>
                  </a:lnTo>
                  <a:lnTo>
                    <a:pt x="10649708" y="0"/>
                  </a:lnTo>
                  <a:lnTo>
                    <a:pt x="9508232" y="0"/>
                  </a:lnTo>
                  <a:lnTo>
                    <a:pt x="9247628" y="4571"/>
                  </a:lnTo>
                  <a:lnTo>
                    <a:pt x="8700512" y="16763"/>
                  </a:lnTo>
                  <a:lnTo>
                    <a:pt x="8116820" y="33527"/>
                  </a:lnTo>
                  <a:lnTo>
                    <a:pt x="7499600" y="54863"/>
                  </a:lnTo>
                  <a:lnTo>
                    <a:pt x="6850376" y="82295"/>
                  </a:lnTo>
                  <a:lnTo>
                    <a:pt x="6167625" y="114299"/>
                  </a:lnTo>
                  <a:lnTo>
                    <a:pt x="5452869" y="152399"/>
                  </a:lnTo>
                  <a:lnTo>
                    <a:pt x="4707633" y="193547"/>
                  </a:lnTo>
                  <a:lnTo>
                    <a:pt x="4320537" y="217931"/>
                  </a:lnTo>
                  <a:lnTo>
                    <a:pt x="3998973" y="237743"/>
                  </a:lnTo>
                  <a:lnTo>
                    <a:pt x="3371085" y="277367"/>
                  </a:lnTo>
                  <a:lnTo>
                    <a:pt x="2764533" y="318515"/>
                  </a:lnTo>
                  <a:lnTo>
                    <a:pt x="2180841" y="359663"/>
                  </a:lnTo>
                  <a:lnTo>
                    <a:pt x="1362456" y="419099"/>
                  </a:lnTo>
                  <a:lnTo>
                    <a:pt x="403860" y="492251"/>
                  </a:lnTo>
                  <a:lnTo>
                    <a:pt x="0" y="524255"/>
                  </a:lnTo>
                  <a:lnTo>
                    <a:pt x="0" y="868679"/>
                  </a:lnTo>
                  <a:lnTo>
                    <a:pt x="153924" y="844295"/>
                  </a:lnTo>
                  <a:lnTo>
                    <a:pt x="492252" y="790955"/>
                  </a:lnTo>
                  <a:lnTo>
                    <a:pt x="873252" y="734567"/>
                  </a:lnTo>
                  <a:lnTo>
                    <a:pt x="1301496" y="675131"/>
                  </a:lnTo>
                  <a:lnTo>
                    <a:pt x="1775457" y="614171"/>
                  </a:lnTo>
                  <a:lnTo>
                    <a:pt x="2293617" y="551687"/>
                  </a:lnTo>
                  <a:lnTo>
                    <a:pt x="2857497" y="489203"/>
                  </a:lnTo>
                  <a:lnTo>
                    <a:pt x="3471669" y="426719"/>
                  </a:lnTo>
                  <a:lnTo>
                    <a:pt x="3962397" y="380999"/>
                  </a:lnTo>
                  <a:lnTo>
                    <a:pt x="4303773" y="350519"/>
                  </a:lnTo>
                  <a:lnTo>
                    <a:pt x="4655817" y="321563"/>
                  </a:lnTo>
                  <a:lnTo>
                    <a:pt x="5023101" y="292607"/>
                  </a:lnTo>
                  <a:lnTo>
                    <a:pt x="5401053" y="263651"/>
                  </a:lnTo>
                  <a:lnTo>
                    <a:pt x="5792721" y="236219"/>
                  </a:lnTo>
                  <a:lnTo>
                    <a:pt x="6195057" y="208787"/>
                  </a:lnTo>
                  <a:lnTo>
                    <a:pt x="6608060" y="184403"/>
                  </a:lnTo>
                  <a:lnTo>
                    <a:pt x="7036304" y="158495"/>
                  </a:lnTo>
                  <a:lnTo>
                    <a:pt x="7478264" y="135635"/>
                  </a:lnTo>
                  <a:lnTo>
                    <a:pt x="7929368" y="112775"/>
                  </a:lnTo>
                  <a:lnTo>
                    <a:pt x="8394188" y="91439"/>
                  </a:lnTo>
                  <a:lnTo>
                    <a:pt x="8874248" y="71627"/>
                  </a:lnTo>
                  <a:lnTo>
                    <a:pt x="9364976" y="53339"/>
                  </a:lnTo>
                  <a:lnTo>
                    <a:pt x="9867896" y="38099"/>
                  </a:lnTo>
                  <a:lnTo>
                    <a:pt x="10386056" y="22859"/>
                  </a:lnTo>
                  <a:lnTo>
                    <a:pt x="10649708" y="15239"/>
                  </a:lnTo>
                  <a:lnTo>
                    <a:pt x="10692380" y="15239"/>
                  </a:lnTo>
                  <a:close/>
                </a:path>
              </a:pathLst>
            </a:custGeom>
            <a:solidFill>
              <a:srgbClr val="56C3CA"/>
            </a:solidFill>
          </p:spPr>
          <p:txBody>
            <a:bodyPr wrap="square" lIns="0" tIns="0" rIns="0" bIns="0" rtlCol="0"/>
            <a:lstStyle/>
            <a:p>
              <a:endParaRPr/>
            </a:p>
          </p:txBody>
        </p:sp>
        <p:sp>
          <p:nvSpPr>
            <p:cNvPr id="5" name="object 5"/>
            <p:cNvSpPr/>
            <p:nvPr/>
          </p:nvSpPr>
          <p:spPr>
            <a:xfrm>
              <a:off x="124848" y="877823"/>
              <a:ext cx="3324225" cy="620395"/>
            </a:xfrm>
            <a:custGeom>
              <a:avLst/>
              <a:gdLst/>
              <a:ahLst/>
              <a:cxnLst/>
              <a:rect l="l" t="t" r="r" b="b"/>
              <a:pathLst>
                <a:path w="3324225" h="620394">
                  <a:moveTo>
                    <a:pt x="3323841" y="516635"/>
                  </a:moveTo>
                  <a:lnTo>
                    <a:pt x="3323841" y="103631"/>
                  </a:lnTo>
                  <a:lnTo>
                    <a:pt x="3315816" y="63007"/>
                  </a:lnTo>
                  <a:lnTo>
                    <a:pt x="3293932" y="30098"/>
                  </a:lnTo>
                  <a:lnTo>
                    <a:pt x="3261476" y="8048"/>
                  </a:lnTo>
                  <a:lnTo>
                    <a:pt x="3221733" y="0"/>
                  </a:lnTo>
                  <a:lnTo>
                    <a:pt x="103632" y="0"/>
                  </a:lnTo>
                  <a:lnTo>
                    <a:pt x="63650" y="8048"/>
                  </a:lnTo>
                  <a:lnTo>
                    <a:pt x="30670" y="30098"/>
                  </a:lnTo>
                  <a:lnTo>
                    <a:pt x="8262" y="63007"/>
                  </a:lnTo>
                  <a:lnTo>
                    <a:pt x="0" y="103631"/>
                  </a:lnTo>
                  <a:lnTo>
                    <a:pt x="0" y="516635"/>
                  </a:lnTo>
                  <a:lnTo>
                    <a:pt x="8262" y="556617"/>
                  </a:lnTo>
                  <a:lnTo>
                    <a:pt x="30670" y="589597"/>
                  </a:lnTo>
                  <a:lnTo>
                    <a:pt x="63650" y="612005"/>
                  </a:lnTo>
                  <a:lnTo>
                    <a:pt x="103632" y="620267"/>
                  </a:lnTo>
                  <a:lnTo>
                    <a:pt x="3221733" y="620267"/>
                  </a:lnTo>
                  <a:lnTo>
                    <a:pt x="3261476" y="612005"/>
                  </a:lnTo>
                  <a:lnTo>
                    <a:pt x="3293932" y="589597"/>
                  </a:lnTo>
                  <a:lnTo>
                    <a:pt x="3315816" y="556617"/>
                  </a:lnTo>
                  <a:lnTo>
                    <a:pt x="3323841" y="516635"/>
                  </a:lnTo>
                  <a:close/>
                </a:path>
              </a:pathLst>
            </a:custGeom>
            <a:solidFill>
              <a:srgbClr val="FFFFFF"/>
            </a:solidFill>
          </p:spPr>
          <p:txBody>
            <a:bodyPr wrap="square" lIns="0" tIns="0" rIns="0" bIns="0" rtlCol="0"/>
            <a:lstStyle/>
            <a:p>
              <a:endParaRPr/>
            </a:p>
          </p:txBody>
        </p:sp>
        <p:sp>
          <p:nvSpPr>
            <p:cNvPr id="6" name="object 6"/>
            <p:cNvSpPr/>
            <p:nvPr/>
          </p:nvSpPr>
          <p:spPr>
            <a:xfrm>
              <a:off x="124848" y="877823"/>
              <a:ext cx="3324225" cy="620395"/>
            </a:xfrm>
            <a:custGeom>
              <a:avLst/>
              <a:gdLst/>
              <a:ahLst/>
              <a:cxnLst/>
              <a:rect l="l" t="t" r="r" b="b"/>
              <a:pathLst>
                <a:path w="3324225" h="620394">
                  <a:moveTo>
                    <a:pt x="0" y="103631"/>
                  </a:moveTo>
                  <a:lnTo>
                    <a:pt x="8262" y="63007"/>
                  </a:lnTo>
                  <a:lnTo>
                    <a:pt x="30670" y="30098"/>
                  </a:lnTo>
                  <a:lnTo>
                    <a:pt x="63650" y="8048"/>
                  </a:lnTo>
                  <a:lnTo>
                    <a:pt x="103632" y="0"/>
                  </a:lnTo>
                  <a:lnTo>
                    <a:pt x="3221733" y="0"/>
                  </a:lnTo>
                  <a:lnTo>
                    <a:pt x="3261476" y="8048"/>
                  </a:lnTo>
                  <a:lnTo>
                    <a:pt x="3293932" y="30098"/>
                  </a:lnTo>
                  <a:lnTo>
                    <a:pt x="3315816" y="63007"/>
                  </a:lnTo>
                  <a:lnTo>
                    <a:pt x="3323841" y="103631"/>
                  </a:lnTo>
                  <a:lnTo>
                    <a:pt x="3323841" y="516635"/>
                  </a:lnTo>
                  <a:lnTo>
                    <a:pt x="3315816" y="556617"/>
                  </a:lnTo>
                  <a:lnTo>
                    <a:pt x="3293932" y="589597"/>
                  </a:lnTo>
                  <a:lnTo>
                    <a:pt x="3261476" y="612005"/>
                  </a:lnTo>
                  <a:lnTo>
                    <a:pt x="3221733" y="620267"/>
                  </a:lnTo>
                  <a:lnTo>
                    <a:pt x="103632" y="620267"/>
                  </a:lnTo>
                  <a:lnTo>
                    <a:pt x="63650" y="612005"/>
                  </a:lnTo>
                  <a:lnTo>
                    <a:pt x="30670" y="589597"/>
                  </a:lnTo>
                  <a:lnTo>
                    <a:pt x="8262" y="556617"/>
                  </a:lnTo>
                  <a:lnTo>
                    <a:pt x="0" y="516635"/>
                  </a:lnTo>
                  <a:lnTo>
                    <a:pt x="0" y="103631"/>
                  </a:lnTo>
                  <a:close/>
                </a:path>
              </a:pathLst>
            </a:custGeom>
            <a:ln w="16705">
              <a:solidFill>
                <a:srgbClr val="000094"/>
              </a:solidFill>
            </a:ln>
          </p:spPr>
          <p:txBody>
            <a:bodyPr wrap="square" lIns="0" tIns="0" rIns="0" bIns="0" rtlCol="0"/>
            <a:lstStyle/>
            <a:p>
              <a:endParaRPr/>
            </a:p>
          </p:txBody>
        </p:sp>
      </p:grpSp>
      <p:sp>
        <p:nvSpPr>
          <p:cNvPr id="7" name="object 7"/>
          <p:cNvSpPr txBox="1">
            <a:spLocks noGrp="1"/>
          </p:cNvSpPr>
          <p:nvPr>
            <p:ph type="title"/>
          </p:nvPr>
        </p:nvSpPr>
        <p:spPr>
          <a:xfrm>
            <a:off x="185114" y="1011225"/>
            <a:ext cx="3203692" cy="335989"/>
          </a:xfrm>
          <a:prstGeom prst="rect">
            <a:avLst/>
          </a:prstGeom>
        </p:spPr>
        <p:txBody>
          <a:bodyPr vert="horz" wrap="square" lIns="0" tIns="12700" rIns="0" bIns="0" rtlCol="0">
            <a:spAutoFit/>
          </a:bodyPr>
          <a:lstStyle/>
          <a:p>
            <a:pPr marL="1905" algn="ctr">
              <a:lnSpc>
                <a:spcPct val="100000"/>
              </a:lnSpc>
              <a:spcBef>
                <a:spcPts val="100"/>
              </a:spcBef>
            </a:pPr>
            <a:r>
              <a:rPr lang="en-US" sz="2100" b="1" i="1" dirty="0">
                <a:solidFill>
                  <a:srgbClr val="1F3763"/>
                </a:solidFill>
                <a:latin typeface="Arial"/>
                <a:cs typeface="Arial"/>
              </a:rPr>
              <a:t>The melt blown process</a:t>
            </a:r>
            <a:endParaRPr sz="1550" dirty="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dirty="0"/>
              <a:t>16</a:t>
            </a:fld>
            <a:endParaRPr dirty="0"/>
          </a:p>
        </p:txBody>
      </p:sp>
      <p:sp>
        <p:nvSpPr>
          <p:cNvPr id="14" name="TextBox 13">
            <a:extLst>
              <a:ext uri="{FF2B5EF4-FFF2-40B4-BE49-F238E27FC236}">
                <a16:creationId xmlns:a16="http://schemas.microsoft.com/office/drawing/2014/main" id="{C49DBB23-D2DA-453B-9EF1-22543989CCFB}"/>
              </a:ext>
            </a:extLst>
          </p:cNvPr>
          <p:cNvSpPr txBox="1"/>
          <p:nvPr/>
        </p:nvSpPr>
        <p:spPr>
          <a:xfrm>
            <a:off x="329684" y="1808921"/>
            <a:ext cx="9879798" cy="1477328"/>
          </a:xfrm>
          <a:prstGeom prst="rect">
            <a:avLst/>
          </a:prstGeom>
          <a:noFill/>
        </p:spPr>
        <p:txBody>
          <a:bodyPr wrap="square" rtlCol="0">
            <a:spAutoFit/>
          </a:bodyPr>
          <a:lstStyle/>
          <a:p>
            <a:r>
              <a:rPr lang="en-US" b="1" dirty="0"/>
              <a:t>Melt blown sheet application in filtration:  </a:t>
            </a:r>
          </a:p>
          <a:p>
            <a:endParaRPr lang="en-US" b="1" dirty="0"/>
          </a:p>
          <a:p>
            <a:r>
              <a:rPr lang="en-US" b="1" dirty="0"/>
              <a:t>Pleated filter:</a:t>
            </a:r>
          </a:p>
          <a:p>
            <a:r>
              <a:rPr lang="en-US" dirty="0"/>
              <a:t>The cartridge media is pleated, so that the surface area of the filter increases and holds a large amount of sediments. </a:t>
            </a:r>
          </a:p>
        </p:txBody>
      </p:sp>
      <p:pic>
        <p:nvPicPr>
          <p:cNvPr id="12" name="Picture 11">
            <a:extLst>
              <a:ext uri="{FF2B5EF4-FFF2-40B4-BE49-F238E27FC236}">
                <a16:creationId xmlns:a16="http://schemas.microsoft.com/office/drawing/2014/main" id="{E79E43A8-BE8C-427E-B6AE-C4781C6DAAC6}"/>
              </a:ext>
            </a:extLst>
          </p:cNvPr>
          <p:cNvPicPr>
            <a:picLocks noChangeAspect="1"/>
          </p:cNvPicPr>
          <p:nvPr/>
        </p:nvPicPr>
        <p:blipFill rotWithShape="1">
          <a:blip r:embed="rId2"/>
          <a:srcRect r="29722" b="11567"/>
          <a:stretch/>
        </p:blipFill>
        <p:spPr>
          <a:xfrm>
            <a:off x="0" y="3313547"/>
            <a:ext cx="4432300" cy="3135697"/>
          </a:xfrm>
          <a:prstGeom prst="rect">
            <a:avLst/>
          </a:prstGeom>
        </p:spPr>
      </p:pic>
      <p:graphicFrame>
        <p:nvGraphicFramePr>
          <p:cNvPr id="15" name="Table 14">
            <a:extLst>
              <a:ext uri="{FF2B5EF4-FFF2-40B4-BE49-F238E27FC236}">
                <a16:creationId xmlns:a16="http://schemas.microsoft.com/office/drawing/2014/main" id="{CEC7ADD2-C246-4E6D-9D3E-2CEB9B336996}"/>
              </a:ext>
            </a:extLst>
          </p:cNvPr>
          <p:cNvGraphicFramePr>
            <a:graphicFrameLocks noGrp="1"/>
          </p:cNvGraphicFramePr>
          <p:nvPr>
            <p:extLst>
              <p:ext uri="{D42A27DB-BD31-4B8C-83A1-F6EECF244321}">
                <p14:modId xmlns:p14="http://schemas.microsoft.com/office/powerpoint/2010/main" val="1430651208"/>
              </p:ext>
            </p:extLst>
          </p:nvPr>
        </p:nvGraphicFramePr>
        <p:xfrm>
          <a:off x="4478468" y="3092450"/>
          <a:ext cx="6011404" cy="3205480"/>
        </p:xfrm>
        <a:graphic>
          <a:graphicData uri="http://schemas.openxmlformats.org/drawingml/2006/table">
            <a:tbl>
              <a:tblPr firstRow="1" bandRow="1">
                <a:tableStyleId>{5C22544A-7EE6-4342-B048-85BDC9FD1C3A}</a:tableStyleId>
              </a:tblPr>
              <a:tblGrid>
                <a:gridCol w="3005702">
                  <a:extLst>
                    <a:ext uri="{9D8B030D-6E8A-4147-A177-3AD203B41FA5}">
                      <a16:colId xmlns:a16="http://schemas.microsoft.com/office/drawing/2014/main" val="938722796"/>
                    </a:ext>
                  </a:extLst>
                </a:gridCol>
                <a:gridCol w="3005702">
                  <a:extLst>
                    <a:ext uri="{9D8B030D-6E8A-4147-A177-3AD203B41FA5}">
                      <a16:colId xmlns:a16="http://schemas.microsoft.com/office/drawing/2014/main" val="888244885"/>
                    </a:ext>
                  </a:extLst>
                </a:gridCol>
              </a:tblGrid>
              <a:tr h="370840">
                <a:tc>
                  <a:txBody>
                    <a:bodyPr/>
                    <a:lstStyle/>
                    <a:p>
                      <a:pPr algn="ctr"/>
                      <a:r>
                        <a:rPr lang="en-US" dirty="0"/>
                        <a:t>Pleated filter</a:t>
                      </a:r>
                    </a:p>
                  </a:txBody>
                  <a:tcPr/>
                </a:tc>
                <a:tc>
                  <a:txBody>
                    <a:bodyPr/>
                    <a:lstStyle/>
                    <a:p>
                      <a:pPr algn="ctr"/>
                      <a:r>
                        <a:rPr lang="en-US" dirty="0"/>
                        <a:t>Non-pleated filter</a:t>
                      </a:r>
                    </a:p>
                  </a:txBody>
                  <a:tcPr/>
                </a:tc>
                <a:extLst>
                  <a:ext uri="{0D108BD9-81ED-4DB2-BD59-A6C34878D82A}">
                    <a16:rowId xmlns:a16="http://schemas.microsoft.com/office/drawing/2014/main" val="2944196149"/>
                  </a:ext>
                </a:extLst>
              </a:tr>
              <a:tr h="370840">
                <a:tc>
                  <a:txBody>
                    <a:bodyPr/>
                    <a:lstStyle/>
                    <a:p>
                      <a:pPr marL="285750" indent="-285750">
                        <a:buFontTx/>
                        <a:buChar char="-"/>
                      </a:pPr>
                      <a:r>
                        <a:rPr lang="en-US" dirty="0"/>
                        <a:t>Higher level of filtration </a:t>
                      </a:r>
                    </a:p>
                    <a:p>
                      <a:pPr marL="285750" indent="-285750">
                        <a:buFontTx/>
                        <a:buChar char="-"/>
                      </a:pPr>
                      <a:r>
                        <a:rPr lang="en-US" dirty="0"/>
                        <a:t>Wide variety of sizes </a:t>
                      </a:r>
                    </a:p>
                    <a:p>
                      <a:pPr marL="285750" indent="-285750">
                        <a:buFontTx/>
                        <a:buChar char="-"/>
                      </a:pPr>
                      <a:r>
                        <a:rPr lang="en-US" dirty="0"/>
                        <a:t>Efficient at capturing microscopic airborne particles and large particles </a:t>
                      </a:r>
                    </a:p>
                    <a:p>
                      <a:pPr marL="285750" indent="-285750">
                        <a:buFontTx/>
                        <a:buChar char="-"/>
                      </a:pPr>
                      <a:r>
                        <a:rPr lang="en-US" dirty="0"/>
                        <a:t>Can filter out dust mites, pollen, mold, pet dander, lint, dust, insects</a:t>
                      </a:r>
                    </a:p>
                    <a:p>
                      <a:pPr marL="285750" indent="-285750">
                        <a:buFontTx/>
                        <a:buChar char="-"/>
                      </a:pPr>
                      <a:r>
                        <a:rPr lang="en-US" dirty="0"/>
                        <a:t>Extended lifespan, durable </a:t>
                      </a:r>
                    </a:p>
                  </a:txBody>
                  <a:tcPr/>
                </a:tc>
                <a:tc>
                  <a:txBody>
                    <a:bodyPr/>
                    <a:lstStyle/>
                    <a:p>
                      <a:pPr marL="285750" indent="-285750">
                        <a:buFontTx/>
                        <a:buChar char="-"/>
                      </a:pPr>
                      <a:r>
                        <a:rPr lang="en-US" dirty="0"/>
                        <a:t>Higher level of filtration </a:t>
                      </a:r>
                    </a:p>
                    <a:p>
                      <a:pPr marL="285750" indent="-285750">
                        <a:buFontTx/>
                        <a:buChar char="-"/>
                      </a:pPr>
                      <a:r>
                        <a:rPr lang="en-US" dirty="0"/>
                        <a:t>Wide variety of sizes </a:t>
                      </a:r>
                    </a:p>
                    <a:p>
                      <a:pPr marL="285750" indent="-285750">
                        <a:buFontTx/>
                        <a:buChar char="-"/>
                      </a:pPr>
                      <a:r>
                        <a:rPr lang="en-US" dirty="0"/>
                        <a:t>Effective at capturing large particles</a:t>
                      </a:r>
                    </a:p>
                    <a:p>
                      <a:pPr marL="285750" indent="-285750">
                        <a:buFontTx/>
                        <a:buChar char="-"/>
                      </a:pPr>
                      <a:r>
                        <a:rPr lang="en-US" dirty="0"/>
                        <a:t>Can filter out lint and dust</a:t>
                      </a:r>
                    </a:p>
                    <a:p>
                      <a:pPr marL="285750" indent="-285750">
                        <a:buFontTx/>
                        <a:buChar char="-"/>
                      </a:pPr>
                      <a:r>
                        <a:rPr lang="en-US" dirty="0"/>
                        <a:t>Do not last very long </a:t>
                      </a:r>
                    </a:p>
                    <a:p>
                      <a:endParaRPr lang="en-US" dirty="0"/>
                    </a:p>
                  </a:txBody>
                  <a:tcPr/>
                </a:tc>
                <a:extLst>
                  <a:ext uri="{0D108BD9-81ED-4DB2-BD59-A6C34878D82A}">
                    <a16:rowId xmlns:a16="http://schemas.microsoft.com/office/drawing/2014/main" val="3879187036"/>
                  </a:ext>
                </a:extLst>
              </a:tr>
            </a:tbl>
          </a:graphicData>
        </a:graphic>
      </p:graphicFrame>
    </p:spTree>
    <p:extLst>
      <p:ext uri="{BB962C8B-B14F-4D97-AF65-F5344CB8AC3E}">
        <p14:creationId xmlns:p14="http://schemas.microsoft.com/office/powerpoint/2010/main" val="2975995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04" y="771143"/>
            <a:ext cx="10692765" cy="868680"/>
            <a:chOff x="1404" y="771143"/>
            <a:chExt cx="10692765" cy="868680"/>
          </a:xfrm>
        </p:grpSpPr>
        <p:sp>
          <p:nvSpPr>
            <p:cNvPr id="3" name="object 3"/>
            <p:cNvSpPr/>
            <p:nvPr/>
          </p:nvSpPr>
          <p:spPr>
            <a:xfrm>
              <a:off x="1397" y="800099"/>
              <a:ext cx="10692765" cy="518159"/>
            </a:xfrm>
            <a:custGeom>
              <a:avLst/>
              <a:gdLst/>
              <a:ahLst/>
              <a:cxnLst/>
              <a:rect l="l" t="t" r="r" b="b"/>
              <a:pathLst>
                <a:path w="10692765" h="518159">
                  <a:moveTo>
                    <a:pt x="6036564" y="77724"/>
                  </a:moveTo>
                  <a:lnTo>
                    <a:pt x="5526024" y="82296"/>
                  </a:lnTo>
                  <a:lnTo>
                    <a:pt x="4538472" y="92964"/>
                  </a:lnTo>
                  <a:lnTo>
                    <a:pt x="3601212" y="106680"/>
                  </a:lnTo>
                  <a:lnTo>
                    <a:pt x="2731008" y="121920"/>
                  </a:lnTo>
                  <a:lnTo>
                    <a:pt x="1940052" y="137160"/>
                  </a:lnTo>
                  <a:lnTo>
                    <a:pt x="1240536" y="153924"/>
                  </a:lnTo>
                  <a:lnTo>
                    <a:pt x="384048" y="175260"/>
                  </a:lnTo>
                  <a:lnTo>
                    <a:pt x="0" y="185928"/>
                  </a:lnTo>
                  <a:lnTo>
                    <a:pt x="0" y="481584"/>
                  </a:lnTo>
                  <a:lnTo>
                    <a:pt x="262128" y="460248"/>
                  </a:lnTo>
                  <a:lnTo>
                    <a:pt x="853440" y="414528"/>
                  </a:lnTo>
                  <a:lnTo>
                    <a:pt x="1522476" y="364236"/>
                  </a:lnTo>
                  <a:lnTo>
                    <a:pt x="2255520" y="310896"/>
                  </a:lnTo>
                  <a:lnTo>
                    <a:pt x="3041904" y="256032"/>
                  </a:lnTo>
                  <a:lnTo>
                    <a:pt x="3867912" y="202692"/>
                  </a:lnTo>
                  <a:lnTo>
                    <a:pt x="4722876" y="149352"/>
                  </a:lnTo>
                  <a:lnTo>
                    <a:pt x="5596128" y="100584"/>
                  </a:lnTo>
                  <a:lnTo>
                    <a:pt x="6036564" y="77724"/>
                  </a:lnTo>
                  <a:close/>
                </a:path>
                <a:path w="10692765" h="518159">
                  <a:moveTo>
                    <a:pt x="10692384" y="0"/>
                  </a:moveTo>
                  <a:lnTo>
                    <a:pt x="10460736" y="4572"/>
                  </a:lnTo>
                  <a:lnTo>
                    <a:pt x="10006584" y="18288"/>
                  </a:lnTo>
                  <a:lnTo>
                    <a:pt x="9560052" y="32004"/>
                  </a:lnTo>
                  <a:lnTo>
                    <a:pt x="9125712" y="47244"/>
                  </a:lnTo>
                  <a:lnTo>
                    <a:pt x="8702040" y="64008"/>
                  </a:lnTo>
                  <a:lnTo>
                    <a:pt x="8285988" y="80772"/>
                  </a:lnTo>
                  <a:lnTo>
                    <a:pt x="7882128" y="100584"/>
                  </a:lnTo>
                  <a:lnTo>
                    <a:pt x="7487412" y="118872"/>
                  </a:lnTo>
                  <a:lnTo>
                    <a:pt x="7103364" y="140208"/>
                  </a:lnTo>
                  <a:lnTo>
                    <a:pt x="6726936" y="161544"/>
                  </a:lnTo>
                  <a:lnTo>
                    <a:pt x="6361176" y="182880"/>
                  </a:lnTo>
                  <a:lnTo>
                    <a:pt x="6004560" y="205740"/>
                  </a:lnTo>
                  <a:lnTo>
                    <a:pt x="5487924" y="242316"/>
                  </a:lnTo>
                  <a:lnTo>
                    <a:pt x="4831080" y="291084"/>
                  </a:lnTo>
                  <a:lnTo>
                    <a:pt x="4518660" y="316992"/>
                  </a:lnTo>
                  <a:lnTo>
                    <a:pt x="4642104" y="315468"/>
                  </a:lnTo>
                  <a:lnTo>
                    <a:pt x="4920996" y="310896"/>
                  </a:lnTo>
                  <a:lnTo>
                    <a:pt x="5237988" y="307848"/>
                  </a:lnTo>
                  <a:lnTo>
                    <a:pt x="5582412" y="304800"/>
                  </a:lnTo>
                  <a:lnTo>
                    <a:pt x="6347460" y="304800"/>
                  </a:lnTo>
                  <a:lnTo>
                    <a:pt x="6760464" y="309372"/>
                  </a:lnTo>
                  <a:lnTo>
                    <a:pt x="7184136" y="315468"/>
                  </a:lnTo>
                  <a:lnTo>
                    <a:pt x="7616952" y="323088"/>
                  </a:lnTo>
                  <a:lnTo>
                    <a:pt x="8055864" y="335280"/>
                  </a:lnTo>
                  <a:lnTo>
                    <a:pt x="8490204" y="352044"/>
                  </a:lnTo>
                  <a:lnTo>
                    <a:pt x="8924544" y="370332"/>
                  </a:lnTo>
                  <a:lnTo>
                    <a:pt x="9241536" y="388620"/>
                  </a:lnTo>
                  <a:lnTo>
                    <a:pt x="9450324" y="402336"/>
                  </a:lnTo>
                  <a:lnTo>
                    <a:pt x="9657588" y="416052"/>
                  </a:lnTo>
                  <a:lnTo>
                    <a:pt x="9855708" y="431292"/>
                  </a:lnTo>
                  <a:lnTo>
                    <a:pt x="10053828" y="448056"/>
                  </a:lnTo>
                  <a:lnTo>
                    <a:pt x="10241280" y="466344"/>
                  </a:lnTo>
                  <a:lnTo>
                    <a:pt x="10428732" y="486156"/>
                  </a:lnTo>
                  <a:lnTo>
                    <a:pt x="10605516" y="507492"/>
                  </a:lnTo>
                  <a:lnTo>
                    <a:pt x="10692384" y="518160"/>
                  </a:lnTo>
                  <a:lnTo>
                    <a:pt x="10692384" y="0"/>
                  </a:lnTo>
                  <a:close/>
                </a:path>
              </a:pathLst>
            </a:custGeom>
            <a:solidFill>
              <a:srgbClr val="9CC3E6"/>
            </a:solidFill>
          </p:spPr>
          <p:txBody>
            <a:bodyPr wrap="square" lIns="0" tIns="0" rIns="0" bIns="0" rtlCol="0"/>
            <a:lstStyle/>
            <a:p>
              <a:endParaRPr/>
            </a:p>
          </p:txBody>
        </p:sp>
        <p:sp>
          <p:nvSpPr>
            <p:cNvPr id="4" name="object 4"/>
            <p:cNvSpPr/>
            <p:nvPr/>
          </p:nvSpPr>
          <p:spPr>
            <a:xfrm>
              <a:off x="1404" y="771143"/>
              <a:ext cx="10692765" cy="868680"/>
            </a:xfrm>
            <a:custGeom>
              <a:avLst/>
              <a:gdLst/>
              <a:ahLst/>
              <a:cxnLst/>
              <a:rect l="l" t="t" r="r" b="b"/>
              <a:pathLst>
                <a:path w="10692765" h="868680">
                  <a:moveTo>
                    <a:pt x="10692380" y="15239"/>
                  </a:moveTo>
                  <a:lnTo>
                    <a:pt x="10692380" y="0"/>
                  </a:lnTo>
                  <a:lnTo>
                    <a:pt x="10649708" y="0"/>
                  </a:lnTo>
                  <a:lnTo>
                    <a:pt x="9508232" y="0"/>
                  </a:lnTo>
                  <a:lnTo>
                    <a:pt x="9247628" y="4571"/>
                  </a:lnTo>
                  <a:lnTo>
                    <a:pt x="8700512" y="16763"/>
                  </a:lnTo>
                  <a:lnTo>
                    <a:pt x="8116820" y="33527"/>
                  </a:lnTo>
                  <a:lnTo>
                    <a:pt x="7499600" y="54863"/>
                  </a:lnTo>
                  <a:lnTo>
                    <a:pt x="6850376" y="82295"/>
                  </a:lnTo>
                  <a:lnTo>
                    <a:pt x="6167625" y="114299"/>
                  </a:lnTo>
                  <a:lnTo>
                    <a:pt x="5452869" y="152399"/>
                  </a:lnTo>
                  <a:lnTo>
                    <a:pt x="4707633" y="193547"/>
                  </a:lnTo>
                  <a:lnTo>
                    <a:pt x="4320537" y="217931"/>
                  </a:lnTo>
                  <a:lnTo>
                    <a:pt x="3998973" y="237743"/>
                  </a:lnTo>
                  <a:lnTo>
                    <a:pt x="3371085" y="277367"/>
                  </a:lnTo>
                  <a:lnTo>
                    <a:pt x="2764533" y="318515"/>
                  </a:lnTo>
                  <a:lnTo>
                    <a:pt x="2180841" y="359663"/>
                  </a:lnTo>
                  <a:lnTo>
                    <a:pt x="1362456" y="419099"/>
                  </a:lnTo>
                  <a:lnTo>
                    <a:pt x="403860" y="492251"/>
                  </a:lnTo>
                  <a:lnTo>
                    <a:pt x="0" y="524255"/>
                  </a:lnTo>
                  <a:lnTo>
                    <a:pt x="0" y="868679"/>
                  </a:lnTo>
                  <a:lnTo>
                    <a:pt x="153924" y="844295"/>
                  </a:lnTo>
                  <a:lnTo>
                    <a:pt x="492252" y="790955"/>
                  </a:lnTo>
                  <a:lnTo>
                    <a:pt x="873252" y="734567"/>
                  </a:lnTo>
                  <a:lnTo>
                    <a:pt x="1301496" y="675131"/>
                  </a:lnTo>
                  <a:lnTo>
                    <a:pt x="1775457" y="614171"/>
                  </a:lnTo>
                  <a:lnTo>
                    <a:pt x="2293617" y="551687"/>
                  </a:lnTo>
                  <a:lnTo>
                    <a:pt x="2857497" y="489203"/>
                  </a:lnTo>
                  <a:lnTo>
                    <a:pt x="3471669" y="426719"/>
                  </a:lnTo>
                  <a:lnTo>
                    <a:pt x="3962397" y="380999"/>
                  </a:lnTo>
                  <a:lnTo>
                    <a:pt x="4303773" y="350519"/>
                  </a:lnTo>
                  <a:lnTo>
                    <a:pt x="4655817" y="321563"/>
                  </a:lnTo>
                  <a:lnTo>
                    <a:pt x="5023101" y="292607"/>
                  </a:lnTo>
                  <a:lnTo>
                    <a:pt x="5401053" y="263651"/>
                  </a:lnTo>
                  <a:lnTo>
                    <a:pt x="5792721" y="236219"/>
                  </a:lnTo>
                  <a:lnTo>
                    <a:pt x="6195057" y="208787"/>
                  </a:lnTo>
                  <a:lnTo>
                    <a:pt x="6608060" y="184403"/>
                  </a:lnTo>
                  <a:lnTo>
                    <a:pt x="7036304" y="158495"/>
                  </a:lnTo>
                  <a:lnTo>
                    <a:pt x="7478264" y="135635"/>
                  </a:lnTo>
                  <a:lnTo>
                    <a:pt x="7929368" y="112775"/>
                  </a:lnTo>
                  <a:lnTo>
                    <a:pt x="8394188" y="91439"/>
                  </a:lnTo>
                  <a:lnTo>
                    <a:pt x="8874248" y="71627"/>
                  </a:lnTo>
                  <a:lnTo>
                    <a:pt x="9364976" y="53339"/>
                  </a:lnTo>
                  <a:lnTo>
                    <a:pt x="9867896" y="38099"/>
                  </a:lnTo>
                  <a:lnTo>
                    <a:pt x="10386056" y="22859"/>
                  </a:lnTo>
                  <a:lnTo>
                    <a:pt x="10649708" y="15239"/>
                  </a:lnTo>
                  <a:lnTo>
                    <a:pt x="10692380" y="15239"/>
                  </a:lnTo>
                  <a:close/>
                </a:path>
              </a:pathLst>
            </a:custGeom>
            <a:solidFill>
              <a:srgbClr val="56C3CA"/>
            </a:solidFill>
          </p:spPr>
          <p:txBody>
            <a:bodyPr wrap="square" lIns="0" tIns="0" rIns="0" bIns="0" rtlCol="0"/>
            <a:lstStyle/>
            <a:p>
              <a:endParaRPr/>
            </a:p>
          </p:txBody>
        </p:sp>
        <p:sp>
          <p:nvSpPr>
            <p:cNvPr id="5" name="object 5"/>
            <p:cNvSpPr/>
            <p:nvPr/>
          </p:nvSpPr>
          <p:spPr>
            <a:xfrm>
              <a:off x="124848" y="877823"/>
              <a:ext cx="3324225" cy="620395"/>
            </a:xfrm>
            <a:custGeom>
              <a:avLst/>
              <a:gdLst/>
              <a:ahLst/>
              <a:cxnLst/>
              <a:rect l="l" t="t" r="r" b="b"/>
              <a:pathLst>
                <a:path w="3324225" h="620394">
                  <a:moveTo>
                    <a:pt x="3323841" y="516635"/>
                  </a:moveTo>
                  <a:lnTo>
                    <a:pt x="3323841" y="103631"/>
                  </a:lnTo>
                  <a:lnTo>
                    <a:pt x="3315816" y="63007"/>
                  </a:lnTo>
                  <a:lnTo>
                    <a:pt x="3293932" y="30098"/>
                  </a:lnTo>
                  <a:lnTo>
                    <a:pt x="3261476" y="8048"/>
                  </a:lnTo>
                  <a:lnTo>
                    <a:pt x="3221733" y="0"/>
                  </a:lnTo>
                  <a:lnTo>
                    <a:pt x="103632" y="0"/>
                  </a:lnTo>
                  <a:lnTo>
                    <a:pt x="63650" y="8048"/>
                  </a:lnTo>
                  <a:lnTo>
                    <a:pt x="30670" y="30098"/>
                  </a:lnTo>
                  <a:lnTo>
                    <a:pt x="8262" y="63007"/>
                  </a:lnTo>
                  <a:lnTo>
                    <a:pt x="0" y="103631"/>
                  </a:lnTo>
                  <a:lnTo>
                    <a:pt x="0" y="516635"/>
                  </a:lnTo>
                  <a:lnTo>
                    <a:pt x="8262" y="556617"/>
                  </a:lnTo>
                  <a:lnTo>
                    <a:pt x="30670" y="589597"/>
                  </a:lnTo>
                  <a:lnTo>
                    <a:pt x="63650" y="612005"/>
                  </a:lnTo>
                  <a:lnTo>
                    <a:pt x="103632" y="620267"/>
                  </a:lnTo>
                  <a:lnTo>
                    <a:pt x="3221733" y="620267"/>
                  </a:lnTo>
                  <a:lnTo>
                    <a:pt x="3261476" y="612005"/>
                  </a:lnTo>
                  <a:lnTo>
                    <a:pt x="3293932" y="589597"/>
                  </a:lnTo>
                  <a:lnTo>
                    <a:pt x="3315816" y="556617"/>
                  </a:lnTo>
                  <a:lnTo>
                    <a:pt x="3323841" y="516635"/>
                  </a:lnTo>
                  <a:close/>
                </a:path>
              </a:pathLst>
            </a:custGeom>
            <a:solidFill>
              <a:srgbClr val="FFFFFF"/>
            </a:solidFill>
          </p:spPr>
          <p:txBody>
            <a:bodyPr wrap="square" lIns="0" tIns="0" rIns="0" bIns="0" rtlCol="0"/>
            <a:lstStyle/>
            <a:p>
              <a:endParaRPr/>
            </a:p>
          </p:txBody>
        </p:sp>
        <p:sp>
          <p:nvSpPr>
            <p:cNvPr id="6" name="object 6"/>
            <p:cNvSpPr/>
            <p:nvPr/>
          </p:nvSpPr>
          <p:spPr>
            <a:xfrm>
              <a:off x="124848" y="877823"/>
              <a:ext cx="3324225" cy="620395"/>
            </a:xfrm>
            <a:custGeom>
              <a:avLst/>
              <a:gdLst/>
              <a:ahLst/>
              <a:cxnLst/>
              <a:rect l="l" t="t" r="r" b="b"/>
              <a:pathLst>
                <a:path w="3324225" h="620394">
                  <a:moveTo>
                    <a:pt x="0" y="103631"/>
                  </a:moveTo>
                  <a:lnTo>
                    <a:pt x="8262" y="63007"/>
                  </a:lnTo>
                  <a:lnTo>
                    <a:pt x="30670" y="30098"/>
                  </a:lnTo>
                  <a:lnTo>
                    <a:pt x="63650" y="8048"/>
                  </a:lnTo>
                  <a:lnTo>
                    <a:pt x="103632" y="0"/>
                  </a:lnTo>
                  <a:lnTo>
                    <a:pt x="3221733" y="0"/>
                  </a:lnTo>
                  <a:lnTo>
                    <a:pt x="3261476" y="8048"/>
                  </a:lnTo>
                  <a:lnTo>
                    <a:pt x="3293932" y="30098"/>
                  </a:lnTo>
                  <a:lnTo>
                    <a:pt x="3315816" y="63007"/>
                  </a:lnTo>
                  <a:lnTo>
                    <a:pt x="3323841" y="103631"/>
                  </a:lnTo>
                  <a:lnTo>
                    <a:pt x="3323841" y="516635"/>
                  </a:lnTo>
                  <a:lnTo>
                    <a:pt x="3315816" y="556617"/>
                  </a:lnTo>
                  <a:lnTo>
                    <a:pt x="3293932" y="589597"/>
                  </a:lnTo>
                  <a:lnTo>
                    <a:pt x="3261476" y="612005"/>
                  </a:lnTo>
                  <a:lnTo>
                    <a:pt x="3221733" y="620267"/>
                  </a:lnTo>
                  <a:lnTo>
                    <a:pt x="103632" y="620267"/>
                  </a:lnTo>
                  <a:lnTo>
                    <a:pt x="63650" y="612005"/>
                  </a:lnTo>
                  <a:lnTo>
                    <a:pt x="30670" y="589597"/>
                  </a:lnTo>
                  <a:lnTo>
                    <a:pt x="8262" y="556617"/>
                  </a:lnTo>
                  <a:lnTo>
                    <a:pt x="0" y="516635"/>
                  </a:lnTo>
                  <a:lnTo>
                    <a:pt x="0" y="103631"/>
                  </a:lnTo>
                  <a:close/>
                </a:path>
              </a:pathLst>
            </a:custGeom>
            <a:ln w="16705">
              <a:solidFill>
                <a:srgbClr val="000094"/>
              </a:solidFill>
            </a:ln>
          </p:spPr>
          <p:txBody>
            <a:bodyPr wrap="square" lIns="0" tIns="0" rIns="0" bIns="0" rtlCol="0"/>
            <a:lstStyle/>
            <a:p>
              <a:endParaRPr/>
            </a:p>
          </p:txBody>
        </p:sp>
      </p:grpSp>
      <p:sp>
        <p:nvSpPr>
          <p:cNvPr id="7" name="object 7"/>
          <p:cNvSpPr txBox="1">
            <a:spLocks noGrp="1"/>
          </p:cNvSpPr>
          <p:nvPr>
            <p:ph type="title"/>
          </p:nvPr>
        </p:nvSpPr>
        <p:spPr>
          <a:xfrm>
            <a:off x="185114" y="1011225"/>
            <a:ext cx="3203692" cy="335989"/>
          </a:xfrm>
          <a:prstGeom prst="rect">
            <a:avLst/>
          </a:prstGeom>
        </p:spPr>
        <p:txBody>
          <a:bodyPr vert="horz" wrap="square" lIns="0" tIns="12700" rIns="0" bIns="0" rtlCol="0">
            <a:spAutoFit/>
          </a:bodyPr>
          <a:lstStyle/>
          <a:p>
            <a:pPr marL="1905" algn="ctr">
              <a:lnSpc>
                <a:spcPct val="100000"/>
              </a:lnSpc>
              <a:spcBef>
                <a:spcPts val="100"/>
              </a:spcBef>
            </a:pPr>
            <a:r>
              <a:rPr lang="en-US" sz="2100" b="1" i="1" dirty="0">
                <a:solidFill>
                  <a:srgbClr val="1F3763"/>
                </a:solidFill>
                <a:latin typeface="Arial"/>
                <a:cs typeface="Arial"/>
              </a:rPr>
              <a:t>The melt blown process</a:t>
            </a:r>
            <a:endParaRPr sz="1550" dirty="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dirty="0"/>
              <a:t>17</a:t>
            </a:fld>
            <a:endParaRPr dirty="0"/>
          </a:p>
        </p:txBody>
      </p:sp>
      <p:sp>
        <p:nvSpPr>
          <p:cNvPr id="14" name="TextBox 13">
            <a:extLst>
              <a:ext uri="{FF2B5EF4-FFF2-40B4-BE49-F238E27FC236}">
                <a16:creationId xmlns:a16="http://schemas.microsoft.com/office/drawing/2014/main" id="{C49DBB23-D2DA-453B-9EF1-22543989CCFB}"/>
              </a:ext>
            </a:extLst>
          </p:cNvPr>
          <p:cNvSpPr txBox="1"/>
          <p:nvPr/>
        </p:nvSpPr>
        <p:spPr>
          <a:xfrm>
            <a:off x="352932" y="1650088"/>
            <a:ext cx="9879798" cy="1200329"/>
          </a:xfrm>
          <a:prstGeom prst="rect">
            <a:avLst/>
          </a:prstGeom>
          <a:noFill/>
        </p:spPr>
        <p:txBody>
          <a:bodyPr wrap="square" rtlCol="0">
            <a:spAutoFit/>
          </a:bodyPr>
          <a:lstStyle/>
          <a:p>
            <a:r>
              <a:rPr lang="en-US" b="1" dirty="0"/>
              <a:t>Melt blown sheet application in filtration:  </a:t>
            </a:r>
          </a:p>
          <a:p>
            <a:endParaRPr lang="en-US" b="1" dirty="0"/>
          </a:p>
          <a:p>
            <a:r>
              <a:rPr lang="en-US" b="1" dirty="0"/>
              <a:t>Pleated filter:</a:t>
            </a:r>
          </a:p>
          <a:p>
            <a:r>
              <a:rPr lang="en-US" dirty="0"/>
              <a:t>Pleated filters can be applied in liquid and air filtrations. </a:t>
            </a:r>
          </a:p>
        </p:txBody>
      </p:sp>
      <p:pic>
        <p:nvPicPr>
          <p:cNvPr id="8" name="Picture 7">
            <a:extLst>
              <a:ext uri="{FF2B5EF4-FFF2-40B4-BE49-F238E27FC236}">
                <a16:creationId xmlns:a16="http://schemas.microsoft.com/office/drawing/2014/main" id="{59B6EEE3-BE0A-4CAB-9081-4AC290395464}"/>
              </a:ext>
            </a:extLst>
          </p:cNvPr>
          <p:cNvPicPr>
            <a:picLocks noChangeAspect="1"/>
          </p:cNvPicPr>
          <p:nvPr/>
        </p:nvPicPr>
        <p:blipFill>
          <a:blip r:embed="rId2"/>
          <a:stretch>
            <a:fillRect/>
          </a:stretch>
        </p:blipFill>
        <p:spPr>
          <a:xfrm>
            <a:off x="671933" y="2935252"/>
            <a:ext cx="3173835" cy="3167216"/>
          </a:xfrm>
          <a:prstGeom prst="rect">
            <a:avLst/>
          </a:prstGeom>
        </p:spPr>
      </p:pic>
      <p:sp>
        <p:nvSpPr>
          <p:cNvPr id="9" name="Rectangle 8">
            <a:extLst>
              <a:ext uri="{FF2B5EF4-FFF2-40B4-BE49-F238E27FC236}">
                <a16:creationId xmlns:a16="http://schemas.microsoft.com/office/drawing/2014/main" id="{79DE8C3B-8F99-485B-9F96-71C15C03E374}"/>
              </a:ext>
            </a:extLst>
          </p:cNvPr>
          <p:cNvSpPr/>
          <p:nvPr/>
        </p:nvSpPr>
        <p:spPr>
          <a:xfrm>
            <a:off x="671933" y="6245952"/>
            <a:ext cx="3338991" cy="369332"/>
          </a:xfrm>
          <a:prstGeom prst="rect">
            <a:avLst/>
          </a:prstGeom>
        </p:spPr>
        <p:txBody>
          <a:bodyPr wrap="none">
            <a:spAutoFit/>
          </a:bodyPr>
          <a:lstStyle/>
          <a:p>
            <a:r>
              <a:rPr lang="en-US" dirty="0"/>
              <a:t>Example products for air filtration</a:t>
            </a:r>
          </a:p>
        </p:txBody>
      </p:sp>
      <p:sp>
        <p:nvSpPr>
          <p:cNvPr id="16" name="Rectangle 15">
            <a:extLst>
              <a:ext uri="{FF2B5EF4-FFF2-40B4-BE49-F238E27FC236}">
                <a16:creationId xmlns:a16="http://schemas.microsoft.com/office/drawing/2014/main" id="{7A62449B-1879-4761-97C4-6115FDB05DF0}"/>
              </a:ext>
            </a:extLst>
          </p:cNvPr>
          <p:cNvSpPr/>
          <p:nvPr/>
        </p:nvSpPr>
        <p:spPr>
          <a:xfrm>
            <a:off x="6348816" y="6273844"/>
            <a:ext cx="3619517" cy="369332"/>
          </a:xfrm>
          <a:prstGeom prst="rect">
            <a:avLst/>
          </a:prstGeom>
        </p:spPr>
        <p:txBody>
          <a:bodyPr wrap="none">
            <a:spAutoFit/>
          </a:bodyPr>
          <a:lstStyle/>
          <a:p>
            <a:r>
              <a:rPr lang="en-US" dirty="0"/>
              <a:t>Example products for liquid filtration</a:t>
            </a:r>
          </a:p>
        </p:txBody>
      </p:sp>
      <p:pic>
        <p:nvPicPr>
          <p:cNvPr id="17" name="Picture 16">
            <a:extLst>
              <a:ext uri="{FF2B5EF4-FFF2-40B4-BE49-F238E27FC236}">
                <a16:creationId xmlns:a16="http://schemas.microsoft.com/office/drawing/2014/main" id="{BA2C9EB7-D54C-474E-BA44-C633D16B1701}"/>
              </a:ext>
            </a:extLst>
          </p:cNvPr>
          <p:cNvPicPr>
            <a:picLocks noChangeAspect="1"/>
          </p:cNvPicPr>
          <p:nvPr/>
        </p:nvPicPr>
        <p:blipFill>
          <a:blip r:embed="rId3"/>
          <a:stretch>
            <a:fillRect/>
          </a:stretch>
        </p:blipFill>
        <p:spPr>
          <a:xfrm>
            <a:off x="6794500" y="2363491"/>
            <a:ext cx="2589602" cy="3882461"/>
          </a:xfrm>
          <a:prstGeom prst="rect">
            <a:avLst/>
          </a:prstGeom>
        </p:spPr>
      </p:pic>
    </p:spTree>
    <p:extLst>
      <p:ext uri="{BB962C8B-B14F-4D97-AF65-F5344CB8AC3E}">
        <p14:creationId xmlns:p14="http://schemas.microsoft.com/office/powerpoint/2010/main" val="2424259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04" y="771143"/>
            <a:ext cx="10692765" cy="868680"/>
            <a:chOff x="1404" y="771143"/>
            <a:chExt cx="10692765" cy="868680"/>
          </a:xfrm>
        </p:grpSpPr>
        <p:sp>
          <p:nvSpPr>
            <p:cNvPr id="3" name="object 3"/>
            <p:cNvSpPr/>
            <p:nvPr/>
          </p:nvSpPr>
          <p:spPr>
            <a:xfrm>
              <a:off x="1397" y="800099"/>
              <a:ext cx="10692765" cy="518159"/>
            </a:xfrm>
            <a:custGeom>
              <a:avLst/>
              <a:gdLst/>
              <a:ahLst/>
              <a:cxnLst/>
              <a:rect l="l" t="t" r="r" b="b"/>
              <a:pathLst>
                <a:path w="10692765" h="518159">
                  <a:moveTo>
                    <a:pt x="6036564" y="77724"/>
                  </a:moveTo>
                  <a:lnTo>
                    <a:pt x="5526024" y="82296"/>
                  </a:lnTo>
                  <a:lnTo>
                    <a:pt x="4538472" y="92964"/>
                  </a:lnTo>
                  <a:lnTo>
                    <a:pt x="3601212" y="106680"/>
                  </a:lnTo>
                  <a:lnTo>
                    <a:pt x="2731008" y="121920"/>
                  </a:lnTo>
                  <a:lnTo>
                    <a:pt x="1940052" y="137160"/>
                  </a:lnTo>
                  <a:lnTo>
                    <a:pt x="1240536" y="153924"/>
                  </a:lnTo>
                  <a:lnTo>
                    <a:pt x="384048" y="175260"/>
                  </a:lnTo>
                  <a:lnTo>
                    <a:pt x="0" y="185928"/>
                  </a:lnTo>
                  <a:lnTo>
                    <a:pt x="0" y="481584"/>
                  </a:lnTo>
                  <a:lnTo>
                    <a:pt x="262128" y="460248"/>
                  </a:lnTo>
                  <a:lnTo>
                    <a:pt x="853440" y="414528"/>
                  </a:lnTo>
                  <a:lnTo>
                    <a:pt x="1522476" y="364236"/>
                  </a:lnTo>
                  <a:lnTo>
                    <a:pt x="2255520" y="310896"/>
                  </a:lnTo>
                  <a:lnTo>
                    <a:pt x="3041904" y="256032"/>
                  </a:lnTo>
                  <a:lnTo>
                    <a:pt x="3867912" y="202692"/>
                  </a:lnTo>
                  <a:lnTo>
                    <a:pt x="4722876" y="149352"/>
                  </a:lnTo>
                  <a:lnTo>
                    <a:pt x="5596128" y="100584"/>
                  </a:lnTo>
                  <a:lnTo>
                    <a:pt x="6036564" y="77724"/>
                  </a:lnTo>
                  <a:close/>
                </a:path>
                <a:path w="10692765" h="518159">
                  <a:moveTo>
                    <a:pt x="10692384" y="0"/>
                  </a:moveTo>
                  <a:lnTo>
                    <a:pt x="10460736" y="4572"/>
                  </a:lnTo>
                  <a:lnTo>
                    <a:pt x="10006584" y="18288"/>
                  </a:lnTo>
                  <a:lnTo>
                    <a:pt x="9560052" y="32004"/>
                  </a:lnTo>
                  <a:lnTo>
                    <a:pt x="9125712" y="47244"/>
                  </a:lnTo>
                  <a:lnTo>
                    <a:pt x="8702040" y="64008"/>
                  </a:lnTo>
                  <a:lnTo>
                    <a:pt x="8285988" y="80772"/>
                  </a:lnTo>
                  <a:lnTo>
                    <a:pt x="7882128" y="100584"/>
                  </a:lnTo>
                  <a:lnTo>
                    <a:pt x="7487412" y="118872"/>
                  </a:lnTo>
                  <a:lnTo>
                    <a:pt x="7103364" y="140208"/>
                  </a:lnTo>
                  <a:lnTo>
                    <a:pt x="6726936" y="161544"/>
                  </a:lnTo>
                  <a:lnTo>
                    <a:pt x="6361176" y="182880"/>
                  </a:lnTo>
                  <a:lnTo>
                    <a:pt x="6004560" y="205740"/>
                  </a:lnTo>
                  <a:lnTo>
                    <a:pt x="5487924" y="242316"/>
                  </a:lnTo>
                  <a:lnTo>
                    <a:pt x="4831080" y="291084"/>
                  </a:lnTo>
                  <a:lnTo>
                    <a:pt x="4518660" y="316992"/>
                  </a:lnTo>
                  <a:lnTo>
                    <a:pt x="4642104" y="315468"/>
                  </a:lnTo>
                  <a:lnTo>
                    <a:pt x="4920996" y="310896"/>
                  </a:lnTo>
                  <a:lnTo>
                    <a:pt x="5237988" y="307848"/>
                  </a:lnTo>
                  <a:lnTo>
                    <a:pt x="5582412" y="304800"/>
                  </a:lnTo>
                  <a:lnTo>
                    <a:pt x="6347460" y="304800"/>
                  </a:lnTo>
                  <a:lnTo>
                    <a:pt x="6760464" y="309372"/>
                  </a:lnTo>
                  <a:lnTo>
                    <a:pt x="7184136" y="315468"/>
                  </a:lnTo>
                  <a:lnTo>
                    <a:pt x="7616952" y="323088"/>
                  </a:lnTo>
                  <a:lnTo>
                    <a:pt x="8055864" y="335280"/>
                  </a:lnTo>
                  <a:lnTo>
                    <a:pt x="8490204" y="352044"/>
                  </a:lnTo>
                  <a:lnTo>
                    <a:pt x="8924544" y="370332"/>
                  </a:lnTo>
                  <a:lnTo>
                    <a:pt x="9241536" y="388620"/>
                  </a:lnTo>
                  <a:lnTo>
                    <a:pt x="9450324" y="402336"/>
                  </a:lnTo>
                  <a:lnTo>
                    <a:pt x="9657588" y="416052"/>
                  </a:lnTo>
                  <a:lnTo>
                    <a:pt x="9855708" y="431292"/>
                  </a:lnTo>
                  <a:lnTo>
                    <a:pt x="10053828" y="448056"/>
                  </a:lnTo>
                  <a:lnTo>
                    <a:pt x="10241280" y="466344"/>
                  </a:lnTo>
                  <a:lnTo>
                    <a:pt x="10428732" y="486156"/>
                  </a:lnTo>
                  <a:lnTo>
                    <a:pt x="10605516" y="507492"/>
                  </a:lnTo>
                  <a:lnTo>
                    <a:pt x="10692384" y="518160"/>
                  </a:lnTo>
                  <a:lnTo>
                    <a:pt x="10692384" y="0"/>
                  </a:lnTo>
                  <a:close/>
                </a:path>
              </a:pathLst>
            </a:custGeom>
            <a:solidFill>
              <a:srgbClr val="9CC3E6"/>
            </a:solidFill>
          </p:spPr>
          <p:txBody>
            <a:bodyPr wrap="square" lIns="0" tIns="0" rIns="0" bIns="0" rtlCol="0"/>
            <a:lstStyle/>
            <a:p>
              <a:endParaRPr/>
            </a:p>
          </p:txBody>
        </p:sp>
        <p:sp>
          <p:nvSpPr>
            <p:cNvPr id="4" name="object 4"/>
            <p:cNvSpPr/>
            <p:nvPr/>
          </p:nvSpPr>
          <p:spPr>
            <a:xfrm>
              <a:off x="1404" y="771143"/>
              <a:ext cx="10692765" cy="868680"/>
            </a:xfrm>
            <a:custGeom>
              <a:avLst/>
              <a:gdLst/>
              <a:ahLst/>
              <a:cxnLst/>
              <a:rect l="l" t="t" r="r" b="b"/>
              <a:pathLst>
                <a:path w="10692765" h="868680">
                  <a:moveTo>
                    <a:pt x="10692380" y="15239"/>
                  </a:moveTo>
                  <a:lnTo>
                    <a:pt x="10692380" y="0"/>
                  </a:lnTo>
                  <a:lnTo>
                    <a:pt x="10649708" y="0"/>
                  </a:lnTo>
                  <a:lnTo>
                    <a:pt x="9508232" y="0"/>
                  </a:lnTo>
                  <a:lnTo>
                    <a:pt x="9247628" y="4571"/>
                  </a:lnTo>
                  <a:lnTo>
                    <a:pt x="8700512" y="16763"/>
                  </a:lnTo>
                  <a:lnTo>
                    <a:pt x="8116820" y="33527"/>
                  </a:lnTo>
                  <a:lnTo>
                    <a:pt x="7499600" y="54863"/>
                  </a:lnTo>
                  <a:lnTo>
                    <a:pt x="6850376" y="82295"/>
                  </a:lnTo>
                  <a:lnTo>
                    <a:pt x="6167625" y="114299"/>
                  </a:lnTo>
                  <a:lnTo>
                    <a:pt x="5452869" y="152399"/>
                  </a:lnTo>
                  <a:lnTo>
                    <a:pt x="4707633" y="193547"/>
                  </a:lnTo>
                  <a:lnTo>
                    <a:pt x="4320537" y="217931"/>
                  </a:lnTo>
                  <a:lnTo>
                    <a:pt x="3998973" y="237743"/>
                  </a:lnTo>
                  <a:lnTo>
                    <a:pt x="3371085" y="277367"/>
                  </a:lnTo>
                  <a:lnTo>
                    <a:pt x="2764533" y="318515"/>
                  </a:lnTo>
                  <a:lnTo>
                    <a:pt x="2180841" y="359663"/>
                  </a:lnTo>
                  <a:lnTo>
                    <a:pt x="1362456" y="419099"/>
                  </a:lnTo>
                  <a:lnTo>
                    <a:pt x="403860" y="492251"/>
                  </a:lnTo>
                  <a:lnTo>
                    <a:pt x="0" y="524255"/>
                  </a:lnTo>
                  <a:lnTo>
                    <a:pt x="0" y="868679"/>
                  </a:lnTo>
                  <a:lnTo>
                    <a:pt x="153924" y="844295"/>
                  </a:lnTo>
                  <a:lnTo>
                    <a:pt x="492252" y="790955"/>
                  </a:lnTo>
                  <a:lnTo>
                    <a:pt x="873252" y="734567"/>
                  </a:lnTo>
                  <a:lnTo>
                    <a:pt x="1301496" y="675131"/>
                  </a:lnTo>
                  <a:lnTo>
                    <a:pt x="1775457" y="614171"/>
                  </a:lnTo>
                  <a:lnTo>
                    <a:pt x="2293617" y="551687"/>
                  </a:lnTo>
                  <a:lnTo>
                    <a:pt x="2857497" y="489203"/>
                  </a:lnTo>
                  <a:lnTo>
                    <a:pt x="3471669" y="426719"/>
                  </a:lnTo>
                  <a:lnTo>
                    <a:pt x="3962397" y="380999"/>
                  </a:lnTo>
                  <a:lnTo>
                    <a:pt x="4303773" y="350519"/>
                  </a:lnTo>
                  <a:lnTo>
                    <a:pt x="4655817" y="321563"/>
                  </a:lnTo>
                  <a:lnTo>
                    <a:pt x="5023101" y="292607"/>
                  </a:lnTo>
                  <a:lnTo>
                    <a:pt x="5401053" y="263651"/>
                  </a:lnTo>
                  <a:lnTo>
                    <a:pt x="5792721" y="236219"/>
                  </a:lnTo>
                  <a:lnTo>
                    <a:pt x="6195057" y="208787"/>
                  </a:lnTo>
                  <a:lnTo>
                    <a:pt x="6608060" y="184403"/>
                  </a:lnTo>
                  <a:lnTo>
                    <a:pt x="7036304" y="158495"/>
                  </a:lnTo>
                  <a:lnTo>
                    <a:pt x="7478264" y="135635"/>
                  </a:lnTo>
                  <a:lnTo>
                    <a:pt x="7929368" y="112775"/>
                  </a:lnTo>
                  <a:lnTo>
                    <a:pt x="8394188" y="91439"/>
                  </a:lnTo>
                  <a:lnTo>
                    <a:pt x="8874248" y="71627"/>
                  </a:lnTo>
                  <a:lnTo>
                    <a:pt x="9364976" y="53339"/>
                  </a:lnTo>
                  <a:lnTo>
                    <a:pt x="9867896" y="38099"/>
                  </a:lnTo>
                  <a:lnTo>
                    <a:pt x="10386056" y="22859"/>
                  </a:lnTo>
                  <a:lnTo>
                    <a:pt x="10649708" y="15239"/>
                  </a:lnTo>
                  <a:lnTo>
                    <a:pt x="10692380" y="15239"/>
                  </a:lnTo>
                  <a:close/>
                </a:path>
              </a:pathLst>
            </a:custGeom>
            <a:solidFill>
              <a:srgbClr val="56C3CA"/>
            </a:solidFill>
          </p:spPr>
          <p:txBody>
            <a:bodyPr wrap="square" lIns="0" tIns="0" rIns="0" bIns="0" rtlCol="0"/>
            <a:lstStyle/>
            <a:p>
              <a:endParaRPr/>
            </a:p>
          </p:txBody>
        </p:sp>
        <p:sp>
          <p:nvSpPr>
            <p:cNvPr id="5" name="object 5"/>
            <p:cNvSpPr/>
            <p:nvPr/>
          </p:nvSpPr>
          <p:spPr>
            <a:xfrm>
              <a:off x="124848" y="877823"/>
              <a:ext cx="3324225" cy="620395"/>
            </a:xfrm>
            <a:custGeom>
              <a:avLst/>
              <a:gdLst/>
              <a:ahLst/>
              <a:cxnLst/>
              <a:rect l="l" t="t" r="r" b="b"/>
              <a:pathLst>
                <a:path w="3324225" h="620394">
                  <a:moveTo>
                    <a:pt x="3323841" y="516635"/>
                  </a:moveTo>
                  <a:lnTo>
                    <a:pt x="3323841" y="103631"/>
                  </a:lnTo>
                  <a:lnTo>
                    <a:pt x="3315816" y="63007"/>
                  </a:lnTo>
                  <a:lnTo>
                    <a:pt x="3293932" y="30098"/>
                  </a:lnTo>
                  <a:lnTo>
                    <a:pt x="3261476" y="8048"/>
                  </a:lnTo>
                  <a:lnTo>
                    <a:pt x="3221733" y="0"/>
                  </a:lnTo>
                  <a:lnTo>
                    <a:pt x="103632" y="0"/>
                  </a:lnTo>
                  <a:lnTo>
                    <a:pt x="63650" y="8048"/>
                  </a:lnTo>
                  <a:lnTo>
                    <a:pt x="30670" y="30098"/>
                  </a:lnTo>
                  <a:lnTo>
                    <a:pt x="8262" y="63007"/>
                  </a:lnTo>
                  <a:lnTo>
                    <a:pt x="0" y="103631"/>
                  </a:lnTo>
                  <a:lnTo>
                    <a:pt x="0" y="516635"/>
                  </a:lnTo>
                  <a:lnTo>
                    <a:pt x="8262" y="556617"/>
                  </a:lnTo>
                  <a:lnTo>
                    <a:pt x="30670" y="589597"/>
                  </a:lnTo>
                  <a:lnTo>
                    <a:pt x="63650" y="612005"/>
                  </a:lnTo>
                  <a:lnTo>
                    <a:pt x="103632" y="620267"/>
                  </a:lnTo>
                  <a:lnTo>
                    <a:pt x="3221733" y="620267"/>
                  </a:lnTo>
                  <a:lnTo>
                    <a:pt x="3261476" y="612005"/>
                  </a:lnTo>
                  <a:lnTo>
                    <a:pt x="3293932" y="589597"/>
                  </a:lnTo>
                  <a:lnTo>
                    <a:pt x="3315816" y="556617"/>
                  </a:lnTo>
                  <a:lnTo>
                    <a:pt x="3323841" y="516635"/>
                  </a:lnTo>
                  <a:close/>
                </a:path>
              </a:pathLst>
            </a:custGeom>
            <a:solidFill>
              <a:srgbClr val="FFFFFF"/>
            </a:solidFill>
          </p:spPr>
          <p:txBody>
            <a:bodyPr wrap="square" lIns="0" tIns="0" rIns="0" bIns="0" rtlCol="0"/>
            <a:lstStyle/>
            <a:p>
              <a:endParaRPr/>
            </a:p>
          </p:txBody>
        </p:sp>
        <p:sp>
          <p:nvSpPr>
            <p:cNvPr id="6" name="object 6"/>
            <p:cNvSpPr/>
            <p:nvPr/>
          </p:nvSpPr>
          <p:spPr>
            <a:xfrm>
              <a:off x="124848" y="877823"/>
              <a:ext cx="3324225" cy="620395"/>
            </a:xfrm>
            <a:custGeom>
              <a:avLst/>
              <a:gdLst/>
              <a:ahLst/>
              <a:cxnLst/>
              <a:rect l="l" t="t" r="r" b="b"/>
              <a:pathLst>
                <a:path w="3324225" h="620394">
                  <a:moveTo>
                    <a:pt x="0" y="103631"/>
                  </a:moveTo>
                  <a:lnTo>
                    <a:pt x="8262" y="63007"/>
                  </a:lnTo>
                  <a:lnTo>
                    <a:pt x="30670" y="30098"/>
                  </a:lnTo>
                  <a:lnTo>
                    <a:pt x="63650" y="8048"/>
                  </a:lnTo>
                  <a:lnTo>
                    <a:pt x="103632" y="0"/>
                  </a:lnTo>
                  <a:lnTo>
                    <a:pt x="3221733" y="0"/>
                  </a:lnTo>
                  <a:lnTo>
                    <a:pt x="3261476" y="8048"/>
                  </a:lnTo>
                  <a:lnTo>
                    <a:pt x="3293932" y="30098"/>
                  </a:lnTo>
                  <a:lnTo>
                    <a:pt x="3315816" y="63007"/>
                  </a:lnTo>
                  <a:lnTo>
                    <a:pt x="3323841" y="103631"/>
                  </a:lnTo>
                  <a:lnTo>
                    <a:pt x="3323841" y="516635"/>
                  </a:lnTo>
                  <a:lnTo>
                    <a:pt x="3315816" y="556617"/>
                  </a:lnTo>
                  <a:lnTo>
                    <a:pt x="3293932" y="589597"/>
                  </a:lnTo>
                  <a:lnTo>
                    <a:pt x="3261476" y="612005"/>
                  </a:lnTo>
                  <a:lnTo>
                    <a:pt x="3221733" y="620267"/>
                  </a:lnTo>
                  <a:lnTo>
                    <a:pt x="103632" y="620267"/>
                  </a:lnTo>
                  <a:lnTo>
                    <a:pt x="63650" y="612005"/>
                  </a:lnTo>
                  <a:lnTo>
                    <a:pt x="30670" y="589597"/>
                  </a:lnTo>
                  <a:lnTo>
                    <a:pt x="8262" y="556617"/>
                  </a:lnTo>
                  <a:lnTo>
                    <a:pt x="0" y="516635"/>
                  </a:lnTo>
                  <a:lnTo>
                    <a:pt x="0" y="103631"/>
                  </a:lnTo>
                  <a:close/>
                </a:path>
              </a:pathLst>
            </a:custGeom>
            <a:ln w="16705">
              <a:solidFill>
                <a:srgbClr val="000094"/>
              </a:solidFill>
            </a:ln>
          </p:spPr>
          <p:txBody>
            <a:bodyPr wrap="square" lIns="0" tIns="0" rIns="0" bIns="0" rtlCol="0"/>
            <a:lstStyle/>
            <a:p>
              <a:endParaRPr/>
            </a:p>
          </p:txBody>
        </p:sp>
      </p:grpSp>
      <p:sp>
        <p:nvSpPr>
          <p:cNvPr id="7" name="object 7"/>
          <p:cNvSpPr txBox="1">
            <a:spLocks noGrp="1"/>
          </p:cNvSpPr>
          <p:nvPr>
            <p:ph type="title"/>
          </p:nvPr>
        </p:nvSpPr>
        <p:spPr>
          <a:xfrm>
            <a:off x="185114" y="1011225"/>
            <a:ext cx="3203692" cy="335989"/>
          </a:xfrm>
          <a:prstGeom prst="rect">
            <a:avLst/>
          </a:prstGeom>
        </p:spPr>
        <p:txBody>
          <a:bodyPr vert="horz" wrap="square" lIns="0" tIns="12700" rIns="0" bIns="0" rtlCol="0">
            <a:spAutoFit/>
          </a:bodyPr>
          <a:lstStyle/>
          <a:p>
            <a:pPr marL="1905" algn="ctr">
              <a:lnSpc>
                <a:spcPct val="100000"/>
              </a:lnSpc>
              <a:spcBef>
                <a:spcPts val="100"/>
              </a:spcBef>
            </a:pPr>
            <a:r>
              <a:rPr lang="en-US" sz="2100" b="1" i="1" dirty="0">
                <a:solidFill>
                  <a:srgbClr val="1F3763"/>
                </a:solidFill>
                <a:latin typeface="Arial"/>
                <a:cs typeface="Arial"/>
              </a:rPr>
              <a:t>Carding process</a:t>
            </a:r>
            <a:endParaRPr sz="1550" dirty="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dirty="0"/>
              <a:t>18</a:t>
            </a:fld>
            <a:endParaRPr dirty="0"/>
          </a:p>
        </p:txBody>
      </p:sp>
      <p:sp>
        <p:nvSpPr>
          <p:cNvPr id="8" name="TextBox 7">
            <a:extLst>
              <a:ext uri="{FF2B5EF4-FFF2-40B4-BE49-F238E27FC236}">
                <a16:creationId xmlns:a16="http://schemas.microsoft.com/office/drawing/2014/main" id="{7323398F-DCAA-47F8-8775-C5B2A115A1BB}"/>
              </a:ext>
            </a:extLst>
          </p:cNvPr>
          <p:cNvSpPr txBox="1"/>
          <p:nvPr/>
        </p:nvSpPr>
        <p:spPr>
          <a:xfrm>
            <a:off x="622300" y="1978080"/>
            <a:ext cx="9638673" cy="1754326"/>
          </a:xfrm>
          <a:prstGeom prst="rect">
            <a:avLst/>
          </a:prstGeom>
          <a:noFill/>
        </p:spPr>
        <p:txBody>
          <a:bodyPr wrap="square" rtlCol="0">
            <a:spAutoFit/>
          </a:bodyPr>
          <a:lstStyle/>
          <a:p>
            <a:r>
              <a:rPr lang="en-US" b="1" dirty="0"/>
              <a:t>Carding </a:t>
            </a:r>
            <a:r>
              <a:rPr lang="vi-VN" b="1" dirty="0"/>
              <a:t>process</a:t>
            </a:r>
            <a:r>
              <a:rPr lang="en-US" b="1" dirty="0"/>
              <a:t>:  </a:t>
            </a:r>
          </a:p>
          <a:p>
            <a:r>
              <a:rPr lang="en-US" dirty="0"/>
              <a:t>The fibers from the fleece at the exit of a card are essentially parallel, cross-lapping is necessary to give some strength in the lateral direction. </a:t>
            </a:r>
          </a:p>
          <a:p>
            <a:pPr marL="285750" indent="-285750">
              <a:buFontTx/>
              <a:buChar char="-"/>
            </a:pPr>
            <a:r>
              <a:rPr lang="en-US" dirty="0"/>
              <a:t>A web is the basic structure of fiber to fabric nonwovens</a:t>
            </a:r>
          </a:p>
          <a:p>
            <a:pPr marL="285750" indent="-285750">
              <a:buFontTx/>
              <a:buChar char="-"/>
            </a:pPr>
            <a:r>
              <a:rPr lang="en-US" dirty="0"/>
              <a:t>It is a loose mat of fibers </a:t>
            </a:r>
          </a:p>
          <a:p>
            <a:pPr marL="285750" indent="-285750">
              <a:buFontTx/>
              <a:buChar char="-"/>
            </a:pPr>
            <a:r>
              <a:rPr lang="en-US" dirty="0"/>
              <a:t>Webs require bonding for stability </a:t>
            </a:r>
          </a:p>
        </p:txBody>
      </p:sp>
      <p:pic>
        <p:nvPicPr>
          <p:cNvPr id="9" name="Picture 8">
            <a:extLst>
              <a:ext uri="{FF2B5EF4-FFF2-40B4-BE49-F238E27FC236}">
                <a16:creationId xmlns:a16="http://schemas.microsoft.com/office/drawing/2014/main" id="{3A472740-8FC0-4319-B284-BB38986AD83F}"/>
              </a:ext>
            </a:extLst>
          </p:cNvPr>
          <p:cNvPicPr>
            <a:picLocks noChangeAspect="1"/>
          </p:cNvPicPr>
          <p:nvPr/>
        </p:nvPicPr>
        <p:blipFill>
          <a:blip r:embed="rId2"/>
          <a:stretch>
            <a:fillRect/>
          </a:stretch>
        </p:blipFill>
        <p:spPr>
          <a:xfrm>
            <a:off x="1003300" y="4070664"/>
            <a:ext cx="5191125" cy="2387918"/>
          </a:xfrm>
          <a:prstGeom prst="rect">
            <a:avLst/>
          </a:prstGeom>
        </p:spPr>
      </p:pic>
      <p:sp>
        <p:nvSpPr>
          <p:cNvPr id="14" name="TextBox 13">
            <a:extLst>
              <a:ext uri="{FF2B5EF4-FFF2-40B4-BE49-F238E27FC236}">
                <a16:creationId xmlns:a16="http://schemas.microsoft.com/office/drawing/2014/main" id="{10923FA6-2E09-4668-8127-22259A5BC945}"/>
              </a:ext>
            </a:extLst>
          </p:cNvPr>
          <p:cNvSpPr txBox="1"/>
          <p:nvPr/>
        </p:nvSpPr>
        <p:spPr>
          <a:xfrm>
            <a:off x="6651280" y="4262207"/>
            <a:ext cx="3866234" cy="1477328"/>
          </a:xfrm>
          <a:prstGeom prst="rect">
            <a:avLst/>
          </a:prstGeom>
          <a:noFill/>
        </p:spPr>
        <p:txBody>
          <a:bodyPr wrap="square" rtlCol="0">
            <a:spAutoFit/>
          </a:bodyPr>
          <a:lstStyle/>
          <a:p>
            <a:r>
              <a:rPr lang="en-US" b="1" dirty="0"/>
              <a:t>Carded fabric applications:</a:t>
            </a:r>
          </a:p>
          <a:p>
            <a:pPr marL="285750" indent="-285750">
              <a:buFontTx/>
              <a:buChar char="-"/>
            </a:pPr>
            <a:r>
              <a:rPr lang="en-US" dirty="0"/>
              <a:t>All fiber to fabric products </a:t>
            </a:r>
          </a:p>
          <a:p>
            <a:pPr marL="285750" indent="-285750">
              <a:buFontTx/>
              <a:buChar char="-"/>
            </a:pPr>
            <a:r>
              <a:rPr lang="en-US" dirty="0"/>
              <a:t>Bandages </a:t>
            </a:r>
          </a:p>
          <a:p>
            <a:pPr marL="285750" indent="-285750">
              <a:buFontTx/>
              <a:buChar char="-"/>
            </a:pPr>
            <a:r>
              <a:rPr lang="en-US" dirty="0"/>
              <a:t>Some pre-moistened wipes</a:t>
            </a:r>
          </a:p>
          <a:p>
            <a:pPr marL="285750" indent="-285750">
              <a:buFontTx/>
              <a:buChar char="-"/>
            </a:pPr>
            <a:r>
              <a:rPr lang="en-US" dirty="0"/>
              <a:t>Apparel interlinings </a:t>
            </a:r>
          </a:p>
        </p:txBody>
      </p:sp>
    </p:spTree>
    <p:extLst>
      <p:ext uri="{BB962C8B-B14F-4D97-AF65-F5344CB8AC3E}">
        <p14:creationId xmlns:p14="http://schemas.microsoft.com/office/powerpoint/2010/main" val="2791265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04" y="771143"/>
            <a:ext cx="10692765" cy="868680"/>
            <a:chOff x="1404" y="771143"/>
            <a:chExt cx="10692765" cy="868680"/>
          </a:xfrm>
        </p:grpSpPr>
        <p:sp>
          <p:nvSpPr>
            <p:cNvPr id="3" name="object 3"/>
            <p:cNvSpPr/>
            <p:nvPr/>
          </p:nvSpPr>
          <p:spPr>
            <a:xfrm>
              <a:off x="1397" y="800099"/>
              <a:ext cx="10692765" cy="518159"/>
            </a:xfrm>
            <a:custGeom>
              <a:avLst/>
              <a:gdLst/>
              <a:ahLst/>
              <a:cxnLst/>
              <a:rect l="l" t="t" r="r" b="b"/>
              <a:pathLst>
                <a:path w="10692765" h="518159">
                  <a:moveTo>
                    <a:pt x="6036564" y="77724"/>
                  </a:moveTo>
                  <a:lnTo>
                    <a:pt x="5526024" y="82296"/>
                  </a:lnTo>
                  <a:lnTo>
                    <a:pt x="4538472" y="92964"/>
                  </a:lnTo>
                  <a:lnTo>
                    <a:pt x="3601212" y="106680"/>
                  </a:lnTo>
                  <a:lnTo>
                    <a:pt x="2731008" y="121920"/>
                  </a:lnTo>
                  <a:lnTo>
                    <a:pt x="1940052" y="137160"/>
                  </a:lnTo>
                  <a:lnTo>
                    <a:pt x="1240536" y="153924"/>
                  </a:lnTo>
                  <a:lnTo>
                    <a:pt x="384048" y="175260"/>
                  </a:lnTo>
                  <a:lnTo>
                    <a:pt x="0" y="185928"/>
                  </a:lnTo>
                  <a:lnTo>
                    <a:pt x="0" y="481584"/>
                  </a:lnTo>
                  <a:lnTo>
                    <a:pt x="262128" y="460248"/>
                  </a:lnTo>
                  <a:lnTo>
                    <a:pt x="853440" y="414528"/>
                  </a:lnTo>
                  <a:lnTo>
                    <a:pt x="1522476" y="364236"/>
                  </a:lnTo>
                  <a:lnTo>
                    <a:pt x="2255520" y="310896"/>
                  </a:lnTo>
                  <a:lnTo>
                    <a:pt x="3041904" y="256032"/>
                  </a:lnTo>
                  <a:lnTo>
                    <a:pt x="3867912" y="202692"/>
                  </a:lnTo>
                  <a:lnTo>
                    <a:pt x="4722876" y="149352"/>
                  </a:lnTo>
                  <a:lnTo>
                    <a:pt x="5596128" y="100584"/>
                  </a:lnTo>
                  <a:lnTo>
                    <a:pt x="6036564" y="77724"/>
                  </a:lnTo>
                  <a:close/>
                </a:path>
                <a:path w="10692765" h="518159">
                  <a:moveTo>
                    <a:pt x="10692384" y="0"/>
                  </a:moveTo>
                  <a:lnTo>
                    <a:pt x="10460736" y="4572"/>
                  </a:lnTo>
                  <a:lnTo>
                    <a:pt x="10006584" y="18288"/>
                  </a:lnTo>
                  <a:lnTo>
                    <a:pt x="9560052" y="32004"/>
                  </a:lnTo>
                  <a:lnTo>
                    <a:pt x="9125712" y="47244"/>
                  </a:lnTo>
                  <a:lnTo>
                    <a:pt x="8702040" y="64008"/>
                  </a:lnTo>
                  <a:lnTo>
                    <a:pt x="8285988" y="80772"/>
                  </a:lnTo>
                  <a:lnTo>
                    <a:pt x="7882128" y="100584"/>
                  </a:lnTo>
                  <a:lnTo>
                    <a:pt x="7487412" y="118872"/>
                  </a:lnTo>
                  <a:lnTo>
                    <a:pt x="7103364" y="140208"/>
                  </a:lnTo>
                  <a:lnTo>
                    <a:pt x="6726936" y="161544"/>
                  </a:lnTo>
                  <a:lnTo>
                    <a:pt x="6361176" y="182880"/>
                  </a:lnTo>
                  <a:lnTo>
                    <a:pt x="6004560" y="205740"/>
                  </a:lnTo>
                  <a:lnTo>
                    <a:pt x="5487924" y="242316"/>
                  </a:lnTo>
                  <a:lnTo>
                    <a:pt x="4831080" y="291084"/>
                  </a:lnTo>
                  <a:lnTo>
                    <a:pt x="4518660" y="316992"/>
                  </a:lnTo>
                  <a:lnTo>
                    <a:pt x="4642104" y="315468"/>
                  </a:lnTo>
                  <a:lnTo>
                    <a:pt x="4920996" y="310896"/>
                  </a:lnTo>
                  <a:lnTo>
                    <a:pt x="5237988" y="307848"/>
                  </a:lnTo>
                  <a:lnTo>
                    <a:pt x="5582412" y="304800"/>
                  </a:lnTo>
                  <a:lnTo>
                    <a:pt x="6347460" y="304800"/>
                  </a:lnTo>
                  <a:lnTo>
                    <a:pt x="6760464" y="309372"/>
                  </a:lnTo>
                  <a:lnTo>
                    <a:pt x="7184136" y="315468"/>
                  </a:lnTo>
                  <a:lnTo>
                    <a:pt x="7616952" y="323088"/>
                  </a:lnTo>
                  <a:lnTo>
                    <a:pt x="8055864" y="335280"/>
                  </a:lnTo>
                  <a:lnTo>
                    <a:pt x="8490204" y="352044"/>
                  </a:lnTo>
                  <a:lnTo>
                    <a:pt x="8924544" y="370332"/>
                  </a:lnTo>
                  <a:lnTo>
                    <a:pt x="9241536" y="388620"/>
                  </a:lnTo>
                  <a:lnTo>
                    <a:pt x="9450324" y="402336"/>
                  </a:lnTo>
                  <a:lnTo>
                    <a:pt x="9657588" y="416052"/>
                  </a:lnTo>
                  <a:lnTo>
                    <a:pt x="9855708" y="431292"/>
                  </a:lnTo>
                  <a:lnTo>
                    <a:pt x="10053828" y="448056"/>
                  </a:lnTo>
                  <a:lnTo>
                    <a:pt x="10241280" y="466344"/>
                  </a:lnTo>
                  <a:lnTo>
                    <a:pt x="10428732" y="486156"/>
                  </a:lnTo>
                  <a:lnTo>
                    <a:pt x="10605516" y="507492"/>
                  </a:lnTo>
                  <a:lnTo>
                    <a:pt x="10692384" y="518160"/>
                  </a:lnTo>
                  <a:lnTo>
                    <a:pt x="10692384" y="0"/>
                  </a:lnTo>
                  <a:close/>
                </a:path>
              </a:pathLst>
            </a:custGeom>
            <a:solidFill>
              <a:srgbClr val="9CC3E6"/>
            </a:solidFill>
          </p:spPr>
          <p:txBody>
            <a:bodyPr wrap="square" lIns="0" tIns="0" rIns="0" bIns="0" rtlCol="0"/>
            <a:lstStyle/>
            <a:p>
              <a:endParaRPr/>
            </a:p>
          </p:txBody>
        </p:sp>
        <p:sp>
          <p:nvSpPr>
            <p:cNvPr id="4" name="object 4"/>
            <p:cNvSpPr/>
            <p:nvPr/>
          </p:nvSpPr>
          <p:spPr>
            <a:xfrm>
              <a:off x="1404" y="771143"/>
              <a:ext cx="10692765" cy="868680"/>
            </a:xfrm>
            <a:custGeom>
              <a:avLst/>
              <a:gdLst/>
              <a:ahLst/>
              <a:cxnLst/>
              <a:rect l="l" t="t" r="r" b="b"/>
              <a:pathLst>
                <a:path w="10692765" h="868680">
                  <a:moveTo>
                    <a:pt x="10692380" y="15239"/>
                  </a:moveTo>
                  <a:lnTo>
                    <a:pt x="10692380" y="0"/>
                  </a:lnTo>
                  <a:lnTo>
                    <a:pt x="10649708" y="0"/>
                  </a:lnTo>
                  <a:lnTo>
                    <a:pt x="9508232" y="0"/>
                  </a:lnTo>
                  <a:lnTo>
                    <a:pt x="9247628" y="4571"/>
                  </a:lnTo>
                  <a:lnTo>
                    <a:pt x="8700512" y="16763"/>
                  </a:lnTo>
                  <a:lnTo>
                    <a:pt x="8116820" y="33527"/>
                  </a:lnTo>
                  <a:lnTo>
                    <a:pt x="7499600" y="54863"/>
                  </a:lnTo>
                  <a:lnTo>
                    <a:pt x="6850376" y="82295"/>
                  </a:lnTo>
                  <a:lnTo>
                    <a:pt x="6167625" y="114299"/>
                  </a:lnTo>
                  <a:lnTo>
                    <a:pt x="5452869" y="152399"/>
                  </a:lnTo>
                  <a:lnTo>
                    <a:pt x="4707633" y="193547"/>
                  </a:lnTo>
                  <a:lnTo>
                    <a:pt x="4320537" y="217931"/>
                  </a:lnTo>
                  <a:lnTo>
                    <a:pt x="3998973" y="237743"/>
                  </a:lnTo>
                  <a:lnTo>
                    <a:pt x="3371085" y="277367"/>
                  </a:lnTo>
                  <a:lnTo>
                    <a:pt x="2764533" y="318515"/>
                  </a:lnTo>
                  <a:lnTo>
                    <a:pt x="2180841" y="359663"/>
                  </a:lnTo>
                  <a:lnTo>
                    <a:pt x="1362456" y="419099"/>
                  </a:lnTo>
                  <a:lnTo>
                    <a:pt x="403860" y="492251"/>
                  </a:lnTo>
                  <a:lnTo>
                    <a:pt x="0" y="524255"/>
                  </a:lnTo>
                  <a:lnTo>
                    <a:pt x="0" y="868679"/>
                  </a:lnTo>
                  <a:lnTo>
                    <a:pt x="153924" y="844295"/>
                  </a:lnTo>
                  <a:lnTo>
                    <a:pt x="492252" y="790955"/>
                  </a:lnTo>
                  <a:lnTo>
                    <a:pt x="873252" y="734567"/>
                  </a:lnTo>
                  <a:lnTo>
                    <a:pt x="1301496" y="675131"/>
                  </a:lnTo>
                  <a:lnTo>
                    <a:pt x="1775457" y="614171"/>
                  </a:lnTo>
                  <a:lnTo>
                    <a:pt x="2293617" y="551687"/>
                  </a:lnTo>
                  <a:lnTo>
                    <a:pt x="2857497" y="489203"/>
                  </a:lnTo>
                  <a:lnTo>
                    <a:pt x="3471669" y="426719"/>
                  </a:lnTo>
                  <a:lnTo>
                    <a:pt x="3962397" y="380999"/>
                  </a:lnTo>
                  <a:lnTo>
                    <a:pt x="4303773" y="350519"/>
                  </a:lnTo>
                  <a:lnTo>
                    <a:pt x="4655817" y="321563"/>
                  </a:lnTo>
                  <a:lnTo>
                    <a:pt x="5023101" y="292607"/>
                  </a:lnTo>
                  <a:lnTo>
                    <a:pt x="5401053" y="263651"/>
                  </a:lnTo>
                  <a:lnTo>
                    <a:pt x="5792721" y="236219"/>
                  </a:lnTo>
                  <a:lnTo>
                    <a:pt x="6195057" y="208787"/>
                  </a:lnTo>
                  <a:lnTo>
                    <a:pt x="6608060" y="184403"/>
                  </a:lnTo>
                  <a:lnTo>
                    <a:pt x="7036304" y="158495"/>
                  </a:lnTo>
                  <a:lnTo>
                    <a:pt x="7478264" y="135635"/>
                  </a:lnTo>
                  <a:lnTo>
                    <a:pt x="7929368" y="112775"/>
                  </a:lnTo>
                  <a:lnTo>
                    <a:pt x="8394188" y="91439"/>
                  </a:lnTo>
                  <a:lnTo>
                    <a:pt x="8874248" y="71627"/>
                  </a:lnTo>
                  <a:lnTo>
                    <a:pt x="9364976" y="53339"/>
                  </a:lnTo>
                  <a:lnTo>
                    <a:pt x="9867896" y="38099"/>
                  </a:lnTo>
                  <a:lnTo>
                    <a:pt x="10386056" y="22859"/>
                  </a:lnTo>
                  <a:lnTo>
                    <a:pt x="10649708" y="15239"/>
                  </a:lnTo>
                  <a:lnTo>
                    <a:pt x="10692380" y="15239"/>
                  </a:lnTo>
                  <a:close/>
                </a:path>
              </a:pathLst>
            </a:custGeom>
            <a:solidFill>
              <a:srgbClr val="56C3CA"/>
            </a:solidFill>
          </p:spPr>
          <p:txBody>
            <a:bodyPr wrap="square" lIns="0" tIns="0" rIns="0" bIns="0" rtlCol="0"/>
            <a:lstStyle/>
            <a:p>
              <a:endParaRPr/>
            </a:p>
          </p:txBody>
        </p:sp>
        <p:sp>
          <p:nvSpPr>
            <p:cNvPr id="5" name="object 5"/>
            <p:cNvSpPr/>
            <p:nvPr/>
          </p:nvSpPr>
          <p:spPr>
            <a:xfrm>
              <a:off x="124848" y="877823"/>
              <a:ext cx="3324225" cy="620395"/>
            </a:xfrm>
            <a:custGeom>
              <a:avLst/>
              <a:gdLst/>
              <a:ahLst/>
              <a:cxnLst/>
              <a:rect l="l" t="t" r="r" b="b"/>
              <a:pathLst>
                <a:path w="3324225" h="620394">
                  <a:moveTo>
                    <a:pt x="3323841" y="516635"/>
                  </a:moveTo>
                  <a:lnTo>
                    <a:pt x="3323841" y="103631"/>
                  </a:lnTo>
                  <a:lnTo>
                    <a:pt x="3315816" y="63007"/>
                  </a:lnTo>
                  <a:lnTo>
                    <a:pt x="3293932" y="30098"/>
                  </a:lnTo>
                  <a:lnTo>
                    <a:pt x="3261476" y="8048"/>
                  </a:lnTo>
                  <a:lnTo>
                    <a:pt x="3221733" y="0"/>
                  </a:lnTo>
                  <a:lnTo>
                    <a:pt x="103632" y="0"/>
                  </a:lnTo>
                  <a:lnTo>
                    <a:pt x="63650" y="8048"/>
                  </a:lnTo>
                  <a:lnTo>
                    <a:pt x="30670" y="30098"/>
                  </a:lnTo>
                  <a:lnTo>
                    <a:pt x="8262" y="63007"/>
                  </a:lnTo>
                  <a:lnTo>
                    <a:pt x="0" y="103631"/>
                  </a:lnTo>
                  <a:lnTo>
                    <a:pt x="0" y="516635"/>
                  </a:lnTo>
                  <a:lnTo>
                    <a:pt x="8262" y="556617"/>
                  </a:lnTo>
                  <a:lnTo>
                    <a:pt x="30670" y="589597"/>
                  </a:lnTo>
                  <a:lnTo>
                    <a:pt x="63650" y="612005"/>
                  </a:lnTo>
                  <a:lnTo>
                    <a:pt x="103632" y="620267"/>
                  </a:lnTo>
                  <a:lnTo>
                    <a:pt x="3221733" y="620267"/>
                  </a:lnTo>
                  <a:lnTo>
                    <a:pt x="3261476" y="612005"/>
                  </a:lnTo>
                  <a:lnTo>
                    <a:pt x="3293932" y="589597"/>
                  </a:lnTo>
                  <a:lnTo>
                    <a:pt x="3315816" y="556617"/>
                  </a:lnTo>
                  <a:lnTo>
                    <a:pt x="3323841" y="516635"/>
                  </a:lnTo>
                  <a:close/>
                </a:path>
              </a:pathLst>
            </a:custGeom>
            <a:solidFill>
              <a:srgbClr val="FFFFFF"/>
            </a:solidFill>
          </p:spPr>
          <p:txBody>
            <a:bodyPr wrap="square" lIns="0" tIns="0" rIns="0" bIns="0" rtlCol="0"/>
            <a:lstStyle/>
            <a:p>
              <a:endParaRPr/>
            </a:p>
          </p:txBody>
        </p:sp>
        <p:sp>
          <p:nvSpPr>
            <p:cNvPr id="6" name="object 6"/>
            <p:cNvSpPr/>
            <p:nvPr/>
          </p:nvSpPr>
          <p:spPr>
            <a:xfrm>
              <a:off x="124848" y="877823"/>
              <a:ext cx="3324225" cy="620395"/>
            </a:xfrm>
            <a:custGeom>
              <a:avLst/>
              <a:gdLst/>
              <a:ahLst/>
              <a:cxnLst/>
              <a:rect l="l" t="t" r="r" b="b"/>
              <a:pathLst>
                <a:path w="3324225" h="620394">
                  <a:moveTo>
                    <a:pt x="0" y="103631"/>
                  </a:moveTo>
                  <a:lnTo>
                    <a:pt x="8262" y="63007"/>
                  </a:lnTo>
                  <a:lnTo>
                    <a:pt x="30670" y="30098"/>
                  </a:lnTo>
                  <a:lnTo>
                    <a:pt x="63650" y="8048"/>
                  </a:lnTo>
                  <a:lnTo>
                    <a:pt x="103632" y="0"/>
                  </a:lnTo>
                  <a:lnTo>
                    <a:pt x="3221733" y="0"/>
                  </a:lnTo>
                  <a:lnTo>
                    <a:pt x="3261476" y="8048"/>
                  </a:lnTo>
                  <a:lnTo>
                    <a:pt x="3293932" y="30098"/>
                  </a:lnTo>
                  <a:lnTo>
                    <a:pt x="3315816" y="63007"/>
                  </a:lnTo>
                  <a:lnTo>
                    <a:pt x="3323841" y="103631"/>
                  </a:lnTo>
                  <a:lnTo>
                    <a:pt x="3323841" y="516635"/>
                  </a:lnTo>
                  <a:lnTo>
                    <a:pt x="3315816" y="556617"/>
                  </a:lnTo>
                  <a:lnTo>
                    <a:pt x="3293932" y="589597"/>
                  </a:lnTo>
                  <a:lnTo>
                    <a:pt x="3261476" y="612005"/>
                  </a:lnTo>
                  <a:lnTo>
                    <a:pt x="3221733" y="620267"/>
                  </a:lnTo>
                  <a:lnTo>
                    <a:pt x="103632" y="620267"/>
                  </a:lnTo>
                  <a:lnTo>
                    <a:pt x="63650" y="612005"/>
                  </a:lnTo>
                  <a:lnTo>
                    <a:pt x="30670" y="589597"/>
                  </a:lnTo>
                  <a:lnTo>
                    <a:pt x="8262" y="556617"/>
                  </a:lnTo>
                  <a:lnTo>
                    <a:pt x="0" y="516635"/>
                  </a:lnTo>
                  <a:lnTo>
                    <a:pt x="0" y="103631"/>
                  </a:lnTo>
                  <a:close/>
                </a:path>
              </a:pathLst>
            </a:custGeom>
            <a:ln w="16705">
              <a:solidFill>
                <a:srgbClr val="000094"/>
              </a:solidFill>
            </a:ln>
          </p:spPr>
          <p:txBody>
            <a:bodyPr wrap="square" lIns="0" tIns="0" rIns="0" bIns="0" rtlCol="0"/>
            <a:lstStyle/>
            <a:p>
              <a:endParaRPr/>
            </a:p>
          </p:txBody>
        </p:sp>
      </p:grpSp>
      <p:sp>
        <p:nvSpPr>
          <p:cNvPr id="7" name="object 7"/>
          <p:cNvSpPr txBox="1">
            <a:spLocks noGrp="1"/>
          </p:cNvSpPr>
          <p:nvPr>
            <p:ph type="title"/>
          </p:nvPr>
        </p:nvSpPr>
        <p:spPr>
          <a:xfrm>
            <a:off x="185114" y="1011225"/>
            <a:ext cx="3203692" cy="335989"/>
          </a:xfrm>
          <a:prstGeom prst="rect">
            <a:avLst/>
          </a:prstGeom>
        </p:spPr>
        <p:txBody>
          <a:bodyPr vert="horz" wrap="square" lIns="0" tIns="12700" rIns="0" bIns="0" rtlCol="0">
            <a:spAutoFit/>
          </a:bodyPr>
          <a:lstStyle/>
          <a:p>
            <a:pPr marL="1905" algn="ctr">
              <a:lnSpc>
                <a:spcPct val="100000"/>
              </a:lnSpc>
              <a:spcBef>
                <a:spcPts val="100"/>
              </a:spcBef>
            </a:pPr>
            <a:r>
              <a:rPr lang="en-US" sz="2100" b="1" i="1" dirty="0">
                <a:solidFill>
                  <a:srgbClr val="1F3763"/>
                </a:solidFill>
                <a:latin typeface="Arial"/>
                <a:cs typeface="Arial"/>
              </a:rPr>
              <a:t>Carding process</a:t>
            </a:r>
            <a:endParaRPr sz="1550" dirty="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dirty="0"/>
              <a:t>19</a:t>
            </a:fld>
            <a:endParaRPr dirty="0"/>
          </a:p>
        </p:txBody>
      </p:sp>
      <p:sp>
        <p:nvSpPr>
          <p:cNvPr id="13" name="Rectangle: Rounded Corners 12">
            <a:extLst>
              <a:ext uri="{FF2B5EF4-FFF2-40B4-BE49-F238E27FC236}">
                <a16:creationId xmlns:a16="http://schemas.microsoft.com/office/drawing/2014/main" id="{6636B9DE-503C-43C9-B7FF-F9441D1148B1}"/>
              </a:ext>
            </a:extLst>
          </p:cNvPr>
          <p:cNvSpPr/>
          <p:nvPr/>
        </p:nvSpPr>
        <p:spPr>
          <a:xfrm>
            <a:off x="3544827" y="2339610"/>
            <a:ext cx="1905000" cy="685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002060"/>
                </a:solidFill>
              </a:rPr>
              <a:t>C</a:t>
            </a:r>
            <a:r>
              <a:rPr lang="en-US" dirty="0" err="1">
                <a:solidFill>
                  <a:srgbClr val="002060"/>
                </a:solidFill>
              </a:rPr>
              <a:t>arding</a:t>
            </a:r>
            <a:r>
              <a:rPr lang="en-US" dirty="0">
                <a:solidFill>
                  <a:srgbClr val="002060"/>
                </a:solidFill>
              </a:rPr>
              <a:t> process</a:t>
            </a:r>
          </a:p>
        </p:txBody>
      </p:sp>
      <p:sp>
        <p:nvSpPr>
          <p:cNvPr id="14" name="Rectangle: Rounded Corners 13">
            <a:extLst>
              <a:ext uri="{FF2B5EF4-FFF2-40B4-BE49-F238E27FC236}">
                <a16:creationId xmlns:a16="http://schemas.microsoft.com/office/drawing/2014/main" id="{9065FEB5-C47E-41FB-872F-DEF0D14037A0}"/>
              </a:ext>
            </a:extLst>
          </p:cNvPr>
          <p:cNvSpPr/>
          <p:nvPr/>
        </p:nvSpPr>
        <p:spPr>
          <a:xfrm>
            <a:off x="1661487" y="3205196"/>
            <a:ext cx="1905000" cy="685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Needle looms</a:t>
            </a:r>
          </a:p>
        </p:txBody>
      </p:sp>
      <p:sp>
        <p:nvSpPr>
          <p:cNvPr id="15" name="Rectangle: Rounded Corners 14">
            <a:extLst>
              <a:ext uri="{FF2B5EF4-FFF2-40B4-BE49-F238E27FC236}">
                <a16:creationId xmlns:a16="http://schemas.microsoft.com/office/drawing/2014/main" id="{B957B5CE-602A-4C90-A2F7-2FFF688821A6}"/>
              </a:ext>
            </a:extLst>
          </p:cNvPr>
          <p:cNvSpPr/>
          <p:nvPr/>
        </p:nvSpPr>
        <p:spPr>
          <a:xfrm>
            <a:off x="1661487" y="4070782"/>
            <a:ext cx="1905000" cy="685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Nonwovens </a:t>
            </a:r>
          </a:p>
        </p:txBody>
      </p:sp>
      <p:sp>
        <p:nvSpPr>
          <p:cNvPr id="16" name="Rectangle: Rounded Corners 15">
            <a:extLst>
              <a:ext uri="{FF2B5EF4-FFF2-40B4-BE49-F238E27FC236}">
                <a16:creationId xmlns:a16="http://schemas.microsoft.com/office/drawing/2014/main" id="{D16167A3-EE33-4D92-A32A-E5AEAF0F3A26}"/>
              </a:ext>
            </a:extLst>
          </p:cNvPr>
          <p:cNvSpPr/>
          <p:nvPr/>
        </p:nvSpPr>
        <p:spPr>
          <a:xfrm>
            <a:off x="192027" y="5164391"/>
            <a:ext cx="1905000" cy="685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Liquid filtration: filter bags</a:t>
            </a:r>
          </a:p>
        </p:txBody>
      </p:sp>
      <p:sp>
        <p:nvSpPr>
          <p:cNvPr id="17" name="Rectangle: Rounded Corners 16">
            <a:extLst>
              <a:ext uri="{FF2B5EF4-FFF2-40B4-BE49-F238E27FC236}">
                <a16:creationId xmlns:a16="http://schemas.microsoft.com/office/drawing/2014/main" id="{B344FC1A-1304-4434-8B22-B501102CEBCC}"/>
              </a:ext>
            </a:extLst>
          </p:cNvPr>
          <p:cNvSpPr/>
          <p:nvPr/>
        </p:nvSpPr>
        <p:spPr>
          <a:xfrm>
            <a:off x="2592327" y="5164391"/>
            <a:ext cx="1905000" cy="685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Air filtration</a:t>
            </a:r>
          </a:p>
        </p:txBody>
      </p:sp>
      <p:sp>
        <p:nvSpPr>
          <p:cNvPr id="18" name="Rectangle: Rounded Corners 17">
            <a:extLst>
              <a:ext uri="{FF2B5EF4-FFF2-40B4-BE49-F238E27FC236}">
                <a16:creationId xmlns:a16="http://schemas.microsoft.com/office/drawing/2014/main" id="{F613580A-503C-475B-8A41-8B46ED9F777B}"/>
              </a:ext>
            </a:extLst>
          </p:cNvPr>
          <p:cNvSpPr/>
          <p:nvPr/>
        </p:nvSpPr>
        <p:spPr>
          <a:xfrm>
            <a:off x="5449827" y="3205628"/>
            <a:ext cx="1905000" cy="685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Roving process</a:t>
            </a:r>
          </a:p>
        </p:txBody>
      </p:sp>
      <p:sp>
        <p:nvSpPr>
          <p:cNvPr id="19" name="Rectangle: Rounded Corners 18">
            <a:extLst>
              <a:ext uri="{FF2B5EF4-FFF2-40B4-BE49-F238E27FC236}">
                <a16:creationId xmlns:a16="http://schemas.microsoft.com/office/drawing/2014/main" id="{377DC7DD-172C-444C-97FE-1D4CB60B8A10}"/>
              </a:ext>
            </a:extLst>
          </p:cNvPr>
          <p:cNvSpPr/>
          <p:nvPr/>
        </p:nvSpPr>
        <p:spPr>
          <a:xfrm>
            <a:off x="5449827" y="4070782"/>
            <a:ext cx="1905000" cy="685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Coarse yarn </a:t>
            </a:r>
          </a:p>
        </p:txBody>
      </p:sp>
      <p:sp>
        <p:nvSpPr>
          <p:cNvPr id="20" name="Rectangle: Rounded Corners 19">
            <a:extLst>
              <a:ext uri="{FF2B5EF4-FFF2-40B4-BE49-F238E27FC236}">
                <a16:creationId xmlns:a16="http://schemas.microsoft.com/office/drawing/2014/main" id="{B59D6013-11BA-4564-A1A0-F6157DE83EEF}"/>
              </a:ext>
            </a:extLst>
          </p:cNvPr>
          <p:cNvSpPr/>
          <p:nvPr/>
        </p:nvSpPr>
        <p:spPr>
          <a:xfrm>
            <a:off x="5449827" y="5100811"/>
            <a:ext cx="1905000" cy="685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Liquid filtration </a:t>
            </a:r>
          </a:p>
        </p:txBody>
      </p:sp>
      <p:cxnSp>
        <p:nvCxnSpPr>
          <p:cNvPr id="22" name="Connector: Elbow 21">
            <a:extLst>
              <a:ext uri="{FF2B5EF4-FFF2-40B4-BE49-F238E27FC236}">
                <a16:creationId xmlns:a16="http://schemas.microsoft.com/office/drawing/2014/main" id="{E0E0143D-CE57-495C-A45D-7FCBEC8438BF}"/>
              </a:ext>
            </a:extLst>
          </p:cNvPr>
          <p:cNvCxnSpPr>
            <a:stCxn id="13" idx="2"/>
            <a:endCxn id="14" idx="0"/>
          </p:cNvCxnSpPr>
          <p:nvPr/>
        </p:nvCxnSpPr>
        <p:spPr>
          <a:xfrm rot="5400000">
            <a:off x="3465764" y="2173633"/>
            <a:ext cx="179786" cy="188334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58FDBA98-B2D7-4892-ACA4-C5F28F7ECE0A}"/>
              </a:ext>
            </a:extLst>
          </p:cNvPr>
          <p:cNvCxnSpPr>
            <a:stCxn id="13" idx="2"/>
            <a:endCxn id="18" idx="0"/>
          </p:cNvCxnSpPr>
          <p:nvPr/>
        </p:nvCxnSpPr>
        <p:spPr>
          <a:xfrm rot="16200000" flipH="1">
            <a:off x="5359718" y="2163019"/>
            <a:ext cx="180218" cy="19050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5E0EA10-A014-4E11-A81B-BE3D4E629CE2}"/>
              </a:ext>
            </a:extLst>
          </p:cNvPr>
          <p:cNvCxnSpPr>
            <a:stCxn id="18" idx="2"/>
            <a:endCxn id="19" idx="0"/>
          </p:cNvCxnSpPr>
          <p:nvPr/>
        </p:nvCxnSpPr>
        <p:spPr>
          <a:xfrm>
            <a:off x="6402327" y="3891428"/>
            <a:ext cx="0" cy="179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FE84E85-90E1-439E-987A-05CE9024AFB4}"/>
              </a:ext>
            </a:extLst>
          </p:cNvPr>
          <p:cNvCxnSpPr>
            <a:stCxn id="14" idx="2"/>
            <a:endCxn id="15" idx="0"/>
          </p:cNvCxnSpPr>
          <p:nvPr/>
        </p:nvCxnSpPr>
        <p:spPr>
          <a:xfrm>
            <a:off x="2613987" y="3890996"/>
            <a:ext cx="0" cy="179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14CE39E7-0C13-4508-B705-B175B11FD770}"/>
              </a:ext>
            </a:extLst>
          </p:cNvPr>
          <p:cNvCxnSpPr>
            <a:stCxn id="15" idx="2"/>
            <a:endCxn id="16" idx="0"/>
          </p:cNvCxnSpPr>
          <p:nvPr/>
        </p:nvCxnSpPr>
        <p:spPr>
          <a:xfrm rot="5400000">
            <a:off x="1675353" y="4225756"/>
            <a:ext cx="407809" cy="14694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BBABE9F1-CA0E-4350-A697-65F4CCD074E4}"/>
              </a:ext>
            </a:extLst>
          </p:cNvPr>
          <p:cNvCxnSpPr>
            <a:stCxn id="15" idx="2"/>
            <a:endCxn id="17" idx="0"/>
          </p:cNvCxnSpPr>
          <p:nvPr/>
        </p:nvCxnSpPr>
        <p:spPr>
          <a:xfrm rot="16200000" flipH="1">
            <a:off x="2875503" y="4495066"/>
            <a:ext cx="407809" cy="93084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01160D0-4878-405D-97CB-C1A6D21DFBE8}"/>
              </a:ext>
            </a:extLst>
          </p:cNvPr>
          <p:cNvCxnSpPr>
            <a:stCxn id="19" idx="2"/>
            <a:endCxn id="20" idx="0"/>
          </p:cNvCxnSpPr>
          <p:nvPr/>
        </p:nvCxnSpPr>
        <p:spPr>
          <a:xfrm>
            <a:off x="6402327" y="4756582"/>
            <a:ext cx="0" cy="344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6F2252D2-20AD-47F3-B1E9-C812FBA5941B}"/>
              </a:ext>
            </a:extLst>
          </p:cNvPr>
          <p:cNvPicPr>
            <a:picLocks noChangeAspect="1"/>
          </p:cNvPicPr>
          <p:nvPr/>
        </p:nvPicPr>
        <p:blipFill>
          <a:blip r:embed="rId2"/>
          <a:stretch>
            <a:fillRect/>
          </a:stretch>
        </p:blipFill>
        <p:spPr>
          <a:xfrm>
            <a:off x="7714864" y="1346113"/>
            <a:ext cx="2565998" cy="2344681"/>
          </a:xfrm>
          <a:prstGeom prst="rect">
            <a:avLst/>
          </a:prstGeom>
        </p:spPr>
      </p:pic>
      <p:pic>
        <p:nvPicPr>
          <p:cNvPr id="39" name="Picture 38">
            <a:extLst>
              <a:ext uri="{FF2B5EF4-FFF2-40B4-BE49-F238E27FC236}">
                <a16:creationId xmlns:a16="http://schemas.microsoft.com/office/drawing/2014/main" id="{99184FF0-5A3D-49E5-B4BF-B4B6CF28ECCE}"/>
              </a:ext>
            </a:extLst>
          </p:cNvPr>
          <p:cNvPicPr>
            <a:picLocks noChangeAspect="1"/>
          </p:cNvPicPr>
          <p:nvPr/>
        </p:nvPicPr>
        <p:blipFill>
          <a:blip r:embed="rId3"/>
          <a:stretch>
            <a:fillRect/>
          </a:stretch>
        </p:blipFill>
        <p:spPr>
          <a:xfrm>
            <a:off x="7838482" y="3708738"/>
            <a:ext cx="2679027" cy="2679027"/>
          </a:xfrm>
          <a:prstGeom prst="rect">
            <a:avLst/>
          </a:prstGeom>
        </p:spPr>
      </p:pic>
      <p:sp>
        <p:nvSpPr>
          <p:cNvPr id="29" name="TextBox 28">
            <a:extLst>
              <a:ext uri="{FF2B5EF4-FFF2-40B4-BE49-F238E27FC236}">
                <a16:creationId xmlns:a16="http://schemas.microsoft.com/office/drawing/2014/main" id="{559D7206-3283-4C4A-AF3D-22B3E66910A0}"/>
              </a:ext>
            </a:extLst>
          </p:cNvPr>
          <p:cNvSpPr txBox="1"/>
          <p:nvPr/>
        </p:nvSpPr>
        <p:spPr>
          <a:xfrm>
            <a:off x="352932" y="1650088"/>
            <a:ext cx="9879798" cy="646331"/>
          </a:xfrm>
          <a:prstGeom prst="rect">
            <a:avLst/>
          </a:prstGeom>
          <a:noFill/>
        </p:spPr>
        <p:txBody>
          <a:bodyPr wrap="square" rtlCol="0">
            <a:spAutoFit/>
          </a:bodyPr>
          <a:lstStyle/>
          <a:p>
            <a:r>
              <a:rPr lang="en-US" b="1" dirty="0"/>
              <a:t>Application of nonwoven from carding process:  </a:t>
            </a:r>
          </a:p>
          <a:p>
            <a:endParaRPr lang="en-US" b="1" dirty="0"/>
          </a:p>
        </p:txBody>
      </p:sp>
    </p:spTree>
    <p:extLst>
      <p:ext uri="{BB962C8B-B14F-4D97-AF65-F5344CB8AC3E}">
        <p14:creationId xmlns:p14="http://schemas.microsoft.com/office/powerpoint/2010/main" val="3395722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04" y="771143"/>
            <a:ext cx="10692765" cy="868680"/>
            <a:chOff x="1404" y="771143"/>
            <a:chExt cx="10692765" cy="868680"/>
          </a:xfrm>
        </p:grpSpPr>
        <p:sp>
          <p:nvSpPr>
            <p:cNvPr id="3" name="object 3"/>
            <p:cNvSpPr/>
            <p:nvPr/>
          </p:nvSpPr>
          <p:spPr>
            <a:xfrm>
              <a:off x="1397" y="800099"/>
              <a:ext cx="10692765" cy="518159"/>
            </a:xfrm>
            <a:custGeom>
              <a:avLst/>
              <a:gdLst/>
              <a:ahLst/>
              <a:cxnLst/>
              <a:rect l="l" t="t" r="r" b="b"/>
              <a:pathLst>
                <a:path w="10692765" h="518159">
                  <a:moveTo>
                    <a:pt x="6036564" y="77724"/>
                  </a:moveTo>
                  <a:lnTo>
                    <a:pt x="5526024" y="82296"/>
                  </a:lnTo>
                  <a:lnTo>
                    <a:pt x="4538472" y="92964"/>
                  </a:lnTo>
                  <a:lnTo>
                    <a:pt x="3601212" y="106680"/>
                  </a:lnTo>
                  <a:lnTo>
                    <a:pt x="2731008" y="121920"/>
                  </a:lnTo>
                  <a:lnTo>
                    <a:pt x="1940052" y="137160"/>
                  </a:lnTo>
                  <a:lnTo>
                    <a:pt x="1240536" y="153924"/>
                  </a:lnTo>
                  <a:lnTo>
                    <a:pt x="384048" y="175260"/>
                  </a:lnTo>
                  <a:lnTo>
                    <a:pt x="0" y="185928"/>
                  </a:lnTo>
                  <a:lnTo>
                    <a:pt x="0" y="481584"/>
                  </a:lnTo>
                  <a:lnTo>
                    <a:pt x="262128" y="460248"/>
                  </a:lnTo>
                  <a:lnTo>
                    <a:pt x="853440" y="414528"/>
                  </a:lnTo>
                  <a:lnTo>
                    <a:pt x="1522476" y="364236"/>
                  </a:lnTo>
                  <a:lnTo>
                    <a:pt x="2255520" y="310896"/>
                  </a:lnTo>
                  <a:lnTo>
                    <a:pt x="3041904" y="256032"/>
                  </a:lnTo>
                  <a:lnTo>
                    <a:pt x="3867912" y="202692"/>
                  </a:lnTo>
                  <a:lnTo>
                    <a:pt x="4722876" y="149352"/>
                  </a:lnTo>
                  <a:lnTo>
                    <a:pt x="5596128" y="100584"/>
                  </a:lnTo>
                  <a:lnTo>
                    <a:pt x="6036564" y="77724"/>
                  </a:lnTo>
                  <a:close/>
                </a:path>
                <a:path w="10692765" h="518159">
                  <a:moveTo>
                    <a:pt x="10692384" y="0"/>
                  </a:moveTo>
                  <a:lnTo>
                    <a:pt x="10460736" y="4572"/>
                  </a:lnTo>
                  <a:lnTo>
                    <a:pt x="10006584" y="18288"/>
                  </a:lnTo>
                  <a:lnTo>
                    <a:pt x="9560052" y="32004"/>
                  </a:lnTo>
                  <a:lnTo>
                    <a:pt x="9125712" y="47244"/>
                  </a:lnTo>
                  <a:lnTo>
                    <a:pt x="8702040" y="64008"/>
                  </a:lnTo>
                  <a:lnTo>
                    <a:pt x="8285988" y="80772"/>
                  </a:lnTo>
                  <a:lnTo>
                    <a:pt x="7882128" y="100584"/>
                  </a:lnTo>
                  <a:lnTo>
                    <a:pt x="7487412" y="118872"/>
                  </a:lnTo>
                  <a:lnTo>
                    <a:pt x="7103364" y="140208"/>
                  </a:lnTo>
                  <a:lnTo>
                    <a:pt x="6726936" y="161544"/>
                  </a:lnTo>
                  <a:lnTo>
                    <a:pt x="6361176" y="182880"/>
                  </a:lnTo>
                  <a:lnTo>
                    <a:pt x="6004560" y="205740"/>
                  </a:lnTo>
                  <a:lnTo>
                    <a:pt x="5487924" y="242316"/>
                  </a:lnTo>
                  <a:lnTo>
                    <a:pt x="4831080" y="291084"/>
                  </a:lnTo>
                  <a:lnTo>
                    <a:pt x="4518660" y="316992"/>
                  </a:lnTo>
                  <a:lnTo>
                    <a:pt x="4642104" y="315468"/>
                  </a:lnTo>
                  <a:lnTo>
                    <a:pt x="4920996" y="310896"/>
                  </a:lnTo>
                  <a:lnTo>
                    <a:pt x="5237988" y="307848"/>
                  </a:lnTo>
                  <a:lnTo>
                    <a:pt x="5582412" y="304800"/>
                  </a:lnTo>
                  <a:lnTo>
                    <a:pt x="6347460" y="304800"/>
                  </a:lnTo>
                  <a:lnTo>
                    <a:pt x="6760464" y="309372"/>
                  </a:lnTo>
                  <a:lnTo>
                    <a:pt x="7184136" y="315468"/>
                  </a:lnTo>
                  <a:lnTo>
                    <a:pt x="7616952" y="323088"/>
                  </a:lnTo>
                  <a:lnTo>
                    <a:pt x="8055864" y="335280"/>
                  </a:lnTo>
                  <a:lnTo>
                    <a:pt x="8490204" y="352044"/>
                  </a:lnTo>
                  <a:lnTo>
                    <a:pt x="8924544" y="370332"/>
                  </a:lnTo>
                  <a:lnTo>
                    <a:pt x="9241536" y="388620"/>
                  </a:lnTo>
                  <a:lnTo>
                    <a:pt x="9450324" y="402336"/>
                  </a:lnTo>
                  <a:lnTo>
                    <a:pt x="9657588" y="416052"/>
                  </a:lnTo>
                  <a:lnTo>
                    <a:pt x="9855708" y="431292"/>
                  </a:lnTo>
                  <a:lnTo>
                    <a:pt x="10053828" y="448056"/>
                  </a:lnTo>
                  <a:lnTo>
                    <a:pt x="10241280" y="466344"/>
                  </a:lnTo>
                  <a:lnTo>
                    <a:pt x="10428732" y="486156"/>
                  </a:lnTo>
                  <a:lnTo>
                    <a:pt x="10605516" y="507492"/>
                  </a:lnTo>
                  <a:lnTo>
                    <a:pt x="10692384" y="518160"/>
                  </a:lnTo>
                  <a:lnTo>
                    <a:pt x="10692384" y="0"/>
                  </a:lnTo>
                  <a:close/>
                </a:path>
              </a:pathLst>
            </a:custGeom>
            <a:solidFill>
              <a:srgbClr val="9CC3E6"/>
            </a:solidFill>
          </p:spPr>
          <p:txBody>
            <a:bodyPr wrap="square" lIns="0" tIns="0" rIns="0" bIns="0" rtlCol="0"/>
            <a:lstStyle/>
            <a:p>
              <a:endParaRPr/>
            </a:p>
          </p:txBody>
        </p:sp>
        <p:sp>
          <p:nvSpPr>
            <p:cNvPr id="4" name="object 4"/>
            <p:cNvSpPr/>
            <p:nvPr/>
          </p:nvSpPr>
          <p:spPr>
            <a:xfrm>
              <a:off x="1404" y="771143"/>
              <a:ext cx="10692765" cy="868680"/>
            </a:xfrm>
            <a:custGeom>
              <a:avLst/>
              <a:gdLst/>
              <a:ahLst/>
              <a:cxnLst/>
              <a:rect l="l" t="t" r="r" b="b"/>
              <a:pathLst>
                <a:path w="10692765" h="868680">
                  <a:moveTo>
                    <a:pt x="10692380" y="15239"/>
                  </a:moveTo>
                  <a:lnTo>
                    <a:pt x="10692380" y="0"/>
                  </a:lnTo>
                  <a:lnTo>
                    <a:pt x="10649708" y="0"/>
                  </a:lnTo>
                  <a:lnTo>
                    <a:pt x="9508232" y="0"/>
                  </a:lnTo>
                  <a:lnTo>
                    <a:pt x="9247628" y="4571"/>
                  </a:lnTo>
                  <a:lnTo>
                    <a:pt x="8700512" y="16763"/>
                  </a:lnTo>
                  <a:lnTo>
                    <a:pt x="8116820" y="33527"/>
                  </a:lnTo>
                  <a:lnTo>
                    <a:pt x="7499600" y="54863"/>
                  </a:lnTo>
                  <a:lnTo>
                    <a:pt x="6850376" y="82295"/>
                  </a:lnTo>
                  <a:lnTo>
                    <a:pt x="6167625" y="114299"/>
                  </a:lnTo>
                  <a:lnTo>
                    <a:pt x="5452869" y="152399"/>
                  </a:lnTo>
                  <a:lnTo>
                    <a:pt x="4707633" y="193547"/>
                  </a:lnTo>
                  <a:lnTo>
                    <a:pt x="4320537" y="217931"/>
                  </a:lnTo>
                  <a:lnTo>
                    <a:pt x="3998973" y="237743"/>
                  </a:lnTo>
                  <a:lnTo>
                    <a:pt x="3371085" y="277367"/>
                  </a:lnTo>
                  <a:lnTo>
                    <a:pt x="2764533" y="318515"/>
                  </a:lnTo>
                  <a:lnTo>
                    <a:pt x="2180841" y="359663"/>
                  </a:lnTo>
                  <a:lnTo>
                    <a:pt x="1362456" y="419099"/>
                  </a:lnTo>
                  <a:lnTo>
                    <a:pt x="403860" y="492251"/>
                  </a:lnTo>
                  <a:lnTo>
                    <a:pt x="0" y="524255"/>
                  </a:lnTo>
                  <a:lnTo>
                    <a:pt x="0" y="868679"/>
                  </a:lnTo>
                  <a:lnTo>
                    <a:pt x="153924" y="844295"/>
                  </a:lnTo>
                  <a:lnTo>
                    <a:pt x="492252" y="790955"/>
                  </a:lnTo>
                  <a:lnTo>
                    <a:pt x="873252" y="734567"/>
                  </a:lnTo>
                  <a:lnTo>
                    <a:pt x="1301496" y="675131"/>
                  </a:lnTo>
                  <a:lnTo>
                    <a:pt x="1775457" y="614171"/>
                  </a:lnTo>
                  <a:lnTo>
                    <a:pt x="2293617" y="551687"/>
                  </a:lnTo>
                  <a:lnTo>
                    <a:pt x="2857497" y="489203"/>
                  </a:lnTo>
                  <a:lnTo>
                    <a:pt x="3471669" y="426719"/>
                  </a:lnTo>
                  <a:lnTo>
                    <a:pt x="3962397" y="380999"/>
                  </a:lnTo>
                  <a:lnTo>
                    <a:pt x="4303773" y="350519"/>
                  </a:lnTo>
                  <a:lnTo>
                    <a:pt x="4655817" y="321563"/>
                  </a:lnTo>
                  <a:lnTo>
                    <a:pt x="5023101" y="292607"/>
                  </a:lnTo>
                  <a:lnTo>
                    <a:pt x="5401053" y="263651"/>
                  </a:lnTo>
                  <a:lnTo>
                    <a:pt x="5792721" y="236219"/>
                  </a:lnTo>
                  <a:lnTo>
                    <a:pt x="6195057" y="208787"/>
                  </a:lnTo>
                  <a:lnTo>
                    <a:pt x="6608060" y="184403"/>
                  </a:lnTo>
                  <a:lnTo>
                    <a:pt x="7036304" y="158495"/>
                  </a:lnTo>
                  <a:lnTo>
                    <a:pt x="7478264" y="135635"/>
                  </a:lnTo>
                  <a:lnTo>
                    <a:pt x="7929368" y="112775"/>
                  </a:lnTo>
                  <a:lnTo>
                    <a:pt x="8394188" y="91439"/>
                  </a:lnTo>
                  <a:lnTo>
                    <a:pt x="8874248" y="71627"/>
                  </a:lnTo>
                  <a:lnTo>
                    <a:pt x="9364976" y="53339"/>
                  </a:lnTo>
                  <a:lnTo>
                    <a:pt x="9867896" y="38099"/>
                  </a:lnTo>
                  <a:lnTo>
                    <a:pt x="10386056" y="22859"/>
                  </a:lnTo>
                  <a:lnTo>
                    <a:pt x="10649708" y="15239"/>
                  </a:lnTo>
                  <a:lnTo>
                    <a:pt x="10692380" y="15239"/>
                  </a:lnTo>
                  <a:close/>
                </a:path>
              </a:pathLst>
            </a:custGeom>
            <a:solidFill>
              <a:srgbClr val="56C3CA"/>
            </a:solidFill>
          </p:spPr>
          <p:txBody>
            <a:bodyPr wrap="square" lIns="0" tIns="0" rIns="0" bIns="0" rtlCol="0"/>
            <a:lstStyle/>
            <a:p>
              <a:endParaRPr/>
            </a:p>
          </p:txBody>
        </p:sp>
        <p:sp>
          <p:nvSpPr>
            <p:cNvPr id="5" name="object 5"/>
            <p:cNvSpPr/>
            <p:nvPr/>
          </p:nvSpPr>
          <p:spPr>
            <a:xfrm>
              <a:off x="124848" y="877823"/>
              <a:ext cx="3324225" cy="620395"/>
            </a:xfrm>
            <a:custGeom>
              <a:avLst/>
              <a:gdLst/>
              <a:ahLst/>
              <a:cxnLst/>
              <a:rect l="l" t="t" r="r" b="b"/>
              <a:pathLst>
                <a:path w="3324225" h="620394">
                  <a:moveTo>
                    <a:pt x="3323841" y="516635"/>
                  </a:moveTo>
                  <a:lnTo>
                    <a:pt x="3323841" y="103631"/>
                  </a:lnTo>
                  <a:lnTo>
                    <a:pt x="3315816" y="63007"/>
                  </a:lnTo>
                  <a:lnTo>
                    <a:pt x="3293932" y="30098"/>
                  </a:lnTo>
                  <a:lnTo>
                    <a:pt x="3261476" y="8048"/>
                  </a:lnTo>
                  <a:lnTo>
                    <a:pt x="3221733" y="0"/>
                  </a:lnTo>
                  <a:lnTo>
                    <a:pt x="103632" y="0"/>
                  </a:lnTo>
                  <a:lnTo>
                    <a:pt x="63650" y="8048"/>
                  </a:lnTo>
                  <a:lnTo>
                    <a:pt x="30670" y="30098"/>
                  </a:lnTo>
                  <a:lnTo>
                    <a:pt x="8262" y="63007"/>
                  </a:lnTo>
                  <a:lnTo>
                    <a:pt x="0" y="103631"/>
                  </a:lnTo>
                  <a:lnTo>
                    <a:pt x="0" y="516635"/>
                  </a:lnTo>
                  <a:lnTo>
                    <a:pt x="8262" y="556617"/>
                  </a:lnTo>
                  <a:lnTo>
                    <a:pt x="30670" y="589597"/>
                  </a:lnTo>
                  <a:lnTo>
                    <a:pt x="63650" y="612005"/>
                  </a:lnTo>
                  <a:lnTo>
                    <a:pt x="103632" y="620267"/>
                  </a:lnTo>
                  <a:lnTo>
                    <a:pt x="3221733" y="620267"/>
                  </a:lnTo>
                  <a:lnTo>
                    <a:pt x="3261476" y="612005"/>
                  </a:lnTo>
                  <a:lnTo>
                    <a:pt x="3293932" y="589597"/>
                  </a:lnTo>
                  <a:lnTo>
                    <a:pt x="3315816" y="556617"/>
                  </a:lnTo>
                  <a:lnTo>
                    <a:pt x="3323841" y="516635"/>
                  </a:lnTo>
                  <a:close/>
                </a:path>
              </a:pathLst>
            </a:custGeom>
            <a:solidFill>
              <a:srgbClr val="FFFFFF"/>
            </a:solidFill>
          </p:spPr>
          <p:txBody>
            <a:bodyPr wrap="square" lIns="0" tIns="0" rIns="0" bIns="0" rtlCol="0"/>
            <a:lstStyle/>
            <a:p>
              <a:endParaRPr/>
            </a:p>
          </p:txBody>
        </p:sp>
        <p:sp>
          <p:nvSpPr>
            <p:cNvPr id="6" name="object 6"/>
            <p:cNvSpPr/>
            <p:nvPr/>
          </p:nvSpPr>
          <p:spPr>
            <a:xfrm>
              <a:off x="124848" y="877823"/>
              <a:ext cx="3324225" cy="620395"/>
            </a:xfrm>
            <a:custGeom>
              <a:avLst/>
              <a:gdLst/>
              <a:ahLst/>
              <a:cxnLst/>
              <a:rect l="l" t="t" r="r" b="b"/>
              <a:pathLst>
                <a:path w="3324225" h="620394">
                  <a:moveTo>
                    <a:pt x="0" y="103631"/>
                  </a:moveTo>
                  <a:lnTo>
                    <a:pt x="8262" y="63007"/>
                  </a:lnTo>
                  <a:lnTo>
                    <a:pt x="30670" y="30098"/>
                  </a:lnTo>
                  <a:lnTo>
                    <a:pt x="63650" y="8048"/>
                  </a:lnTo>
                  <a:lnTo>
                    <a:pt x="103632" y="0"/>
                  </a:lnTo>
                  <a:lnTo>
                    <a:pt x="3221733" y="0"/>
                  </a:lnTo>
                  <a:lnTo>
                    <a:pt x="3261476" y="8048"/>
                  </a:lnTo>
                  <a:lnTo>
                    <a:pt x="3293932" y="30098"/>
                  </a:lnTo>
                  <a:lnTo>
                    <a:pt x="3315816" y="63007"/>
                  </a:lnTo>
                  <a:lnTo>
                    <a:pt x="3323841" y="103631"/>
                  </a:lnTo>
                  <a:lnTo>
                    <a:pt x="3323841" y="516635"/>
                  </a:lnTo>
                  <a:lnTo>
                    <a:pt x="3315816" y="556617"/>
                  </a:lnTo>
                  <a:lnTo>
                    <a:pt x="3293932" y="589597"/>
                  </a:lnTo>
                  <a:lnTo>
                    <a:pt x="3261476" y="612005"/>
                  </a:lnTo>
                  <a:lnTo>
                    <a:pt x="3221733" y="620267"/>
                  </a:lnTo>
                  <a:lnTo>
                    <a:pt x="103632" y="620267"/>
                  </a:lnTo>
                  <a:lnTo>
                    <a:pt x="63650" y="612005"/>
                  </a:lnTo>
                  <a:lnTo>
                    <a:pt x="30670" y="589597"/>
                  </a:lnTo>
                  <a:lnTo>
                    <a:pt x="8262" y="556617"/>
                  </a:lnTo>
                  <a:lnTo>
                    <a:pt x="0" y="516635"/>
                  </a:lnTo>
                  <a:lnTo>
                    <a:pt x="0" y="103631"/>
                  </a:lnTo>
                  <a:close/>
                </a:path>
              </a:pathLst>
            </a:custGeom>
            <a:ln w="16705">
              <a:solidFill>
                <a:srgbClr val="000094"/>
              </a:solidFill>
            </a:ln>
          </p:spPr>
          <p:txBody>
            <a:bodyPr wrap="square" lIns="0" tIns="0" rIns="0" bIns="0" rtlCol="0"/>
            <a:lstStyle/>
            <a:p>
              <a:endParaRPr/>
            </a:p>
          </p:txBody>
        </p:sp>
      </p:grpSp>
      <p:sp>
        <p:nvSpPr>
          <p:cNvPr id="7" name="object 7"/>
          <p:cNvSpPr txBox="1">
            <a:spLocks noGrp="1"/>
          </p:cNvSpPr>
          <p:nvPr>
            <p:ph type="title"/>
          </p:nvPr>
        </p:nvSpPr>
        <p:spPr>
          <a:xfrm>
            <a:off x="185114" y="1011225"/>
            <a:ext cx="3203692" cy="335989"/>
          </a:xfrm>
          <a:prstGeom prst="rect">
            <a:avLst/>
          </a:prstGeom>
        </p:spPr>
        <p:txBody>
          <a:bodyPr vert="horz" wrap="square" lIns="0" tIns="12700" rIns="0" bIns="0" rtlCol="0">
            <a:spAutoFit/>
          </a:bodyPr>
          <a:lstStyle/>
          <a:p>
            <a:pPr marL="1905" algn="ctr">
              <a:lnSpc>
                <a:spcPct val="100000"/>
              </a:lnSpc>
              <a:spcBef>
                <a:spcPts val="100"/>
              </a:spcBef>
            </a:pPr>
            <a:r>
              <a:rPr lang="en-US" sz="2100" b="1" i="1" dirty="0">
                <a:solidFill>
                  <a:srgbClr val="1F3763"/>
                </a:solidFill>
                <a:latin typeface="Arial"/>
                <a:cs typeface="Arial"/>
              </a:rPr>
              <a:t>Personal background</a:t>
            </a:r>
            <a:endParaRPr sz="1550" dirty="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dirty="0"/>
              <a:t>2</a:t>
            </a:fld>
            <a:endParaRPr dirty="0"/>
          </a:p>
        </p:txBody>
      </p:sp>
      <p:sp>
        <p:nvSpPr>
          <p:cNvPr id="19" name="Oval 18">
            <a:extLst>
              <a:ext uri="{FF2B5EF4-FFF2-40B4-BE49-F238E27FC236}">
                <a16:creationId xmlns:a16="http://schemas.microsoft.com/office/drawing/2014/main" id="{CB26683C-7395-4860-A025-E2410CB53F00}"/>
              </a:ext>
            </a:extLst>
          </p:cNvPr>
          <p:cNvSpPr/>
          <p:nvPr/>
        </p:nvSpPr>
        <p:spPr>
          <a:xfrm>
            <a:off x="643960" y="2711450"/>
            <a:ext cx="2286000"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F7E6537-2FDA-4B58-B4EE-C70599193B1C}"/>
              </a:ext>
            </a:extLst>
          </p:cNvPr>
          <p:cNvSpPr/>
          <p:nvPr/>
        </p:nvSpPr>
        <p:spPr>
          <a:xfrm>
            <a:off x="796360" y="2863850"/>
            <a:ext cx="1959540" cy="19595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0526252-512F-4E95-8394-480D8AD9CD1F}"/>
              </a:ext>
            </a:extLst>
          </p:cNvPr>
          <p:cNvSpPr txBox="1"/>
          <p:nvPr/>
        </p:nvSpPr>
        <p:spPr>
          <a:xfrm>
            <a:off x="796360" y="3549650"/>
            <a:ext cx="1959540" cy="369332"/>
          </a:xfrm>
          <a:prstGeom prst="rect">
            <a:avLst/>
          </a:prstGeom>
          <a:noFill/>
        </p:spPr>
        <p:txBody>
          <a:bodyPr wrap="square" rtlCol="0">
            <a:spAutoFit/>
          </a:bodyPr>
          <a:lstStyle/>
          <a:p>
            <a:r>
              <a:rPr lang="en-US" b="1" dirty="0"/>
              <a:t>HO CHAO CHUAN</a:t>
            </a:r>
          </a:p>
        </p:txBody>
      </p:sp>
      <p:sp>
        <p:nvSpPr>
          <p:cNvPr id="22" name="Rectangle: Rounded Corners 21">
            <a:extLst>
              <a:ext uri="{FF2B5EF4-FFF2-40B4-BE49-F238E27FC236}">
                <a16:creationId xmlns:a16="http://schemas.microsoft.com/office/drawing/2014/main" id="{226D9D30-220A-488F-84F0-84EA83BE488A}"/>
              </a:ext>
            </a:extLst>
          </p:cNvPr>
          <p:cNvSpPr/>
          <p:nvPr/>
        </p:nvSpPr>
        <p:spPr>
          <a:xfrm>
            <a:off x="2957445" y="2348015"/>
            <a:ext cx="7138361" cy="30128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v"/>
            </a:pPr>
            <a:r>
              <a:rPr lang="en-US" dirty="0">
                <a:solidFill>
                  <a:schemeClr val="tx1"/>
                </a:solidFill>
              </a:rPr>
              <a:t>Bachelor of Chemical Engineering, </a:t>
            </a:r>
            <a:r>
              <a:rPr lang="en-US" dirty="0" err="1">
                <a:solidFill>
                  <a:schemeClr val="tx1"/>
                </a:solidFill>
              </a:rPr>
              <a:t>Tamkang</a:t>
            </a:r>
            <a:r>
              <a:rPr lang="en-US" dirty="0">
                <a:solidFill>
                  <a:schemeClr val="tx1"/>
                </a:solidFill>
              </a:rPr>
              <a:t> University, Taiwan</a:t>
            </a:r>
          </a:p>
          <a:p>
            <a:pPr marL="285750" indent="-285750">
              <a:lnSpc>
                <a:spcPct val="150000"/>
              </a:lnSpc>
              <a:buFont typeface="Wingdings" panose="05000000000000000000" pitchFamily="2" charset="2"/>
              <a:buChar char="v"/>
            </a:pPr>
            <a:r>
              <a:rPr lang="en-US" dirty="0">
                <a:solidFill>
                  <a:schemeClr val="tx1"/>
                </a:solidFill>
              </a:rPr>
              <a:t>EMBA, National Taiwan University, Taiwan</a:t>
            </a:r>
          </a:p>
          <a:p>
            <a:pPr marL="285750" indent="-285750">
              <a:lnSpc>
                <a:spcPct val="150000"/>
              </a:lnSpc>
              <a:buFont typeface="Wingdings" panose="05000000000000000000" pitchFamily="2" charset="2"/>
              <a:buChar char="v"/>
            </a:pPr>
            <a:r>
              <a:rPr lang="en-US" dirty="0" err="1">
                <a:solidFill>
                  <a:schemeClr val="tx1"/>
                </a:solidFill>
              </a:rPr>
              <a:t>Ph.D</a:t>
            </a:r>
            <a:r>
              <a:rPr lang="en-US" dirty="0">
                <a:solidFill>
                  <a:schemeClr val="tx1"/>
                </a:solidFill>
              </a:rPr>
              <a:t> of Chemical Material Engineering, </a:t>
            </a:r>
            <a:r>
              <a:rPr lang="en-US" dirty="0" err="1">
                <a:solidFill>
                  <a:schemeClr val="tx1"/>
                </a:solidFill>
              </a:rPr>
              <a:t>Tamkang</a:t>
            </a:r>
            <a:r>
              <a:rPr lang="en-US" dirty="0">
                <a:solidFill>
                  <a:schemeClr val="tx1"/>
                </a:solidFill>
              </a:rPr>
              <a:t> University, Taiwan</a:t>
            </a:r>
          </a:p>
          <a:p>
            <a:pPr marL="285750" indent="-285750">
              <a:lnSpc>
                <a:spcPct val="150000"/>
              </a:lnSpc>
              <a:buFont typeface="Wingdings" panose="05000000000000000000" pitchFamily="2" charset="2"/>
              <a:buChar char="v"/>
            </a:pPr>
            <a:r>
              <a:rPr lang="en-US" dirty="0">
                <a:solidFill>
                  <a:schemeClr val="tx1"/>
                </a:solidFill>
              </a:rPr>
              <a:t>CTCI Process Engineer</a:t>
            </a:r>
          </a:p>
          <a:p>
            <a:pPr marL="285750" indent="-285750">
              <a:lnSpc>
                <a:spcPct val="150000"/>
              </a:lnSpc>
              <a:buFont typeface="Wingdings" panose="05000000000000000000" pitchFamily="2" charset="2"/>
              <a:buChar char="v"/>
            </a:pPr>
            <a:r>
              <a:rPr lang="en-US" dirty="0">
                <a:solidFill>
                  <a:schemeClr val="tx1"/>
                </a:solidFill>
              </a:rPr>
              <a:t>Chairman of Bright </a:t>
            </a:r>
            <a:r>
              <a:rPr lang="en-US" dirty="0" err="1">
                <a:solidFill>
                  <a:schemeClr val="tx1"/>
                </a:solidFill>
              </a:rPr>
              <a:t>Sheland</a:t>
            </a:r>
            <a:r>
              <a:rPr lang="en-US" dirty="0">
                <a:solidFill>
                  <a:schemeClr val="tx1"/>
                </a:solidFill>
              </a:rPr>
              <a:t> International Co., Ltd.  1985 to now</a:t>
            </a:r>
          </a:p>
          <a:p>
            <a:pPr marL="285750" indent="-285750">
              <a:lnSpc>
                <a:spcPct val="150000"/>
              </a:lnSpc>
              <a:buFont typeface="Wingdings" panose="05000000000000000000" pitchFamily="2" charset="2"/>
              <a:buChar char="v"/>
            </a:pPr>
            <a:r>
              <a:rPr lang="en-US" dirty="0">
                <a:solidFill>
                  <a:schemeClr val="tx1"/>
                </a:solidFill>
              </a:rPr>
              <a:t>Chairman of Taiwan Filtration and Separation Society  2018 - 2022</a:t>
            </a:r>
          </a:p>
        </p:txBody>
      </p:sp>
    </p:spTree>
    <p:extLst>
      <p:ext uri="{BB962C8B-B14F-4D97-AF65-F5344CB8AC3E}">
        <p14:creationId xmlns:p14="http://schemas.microsoft.com/office/powerpoint/2010/main" val="3353153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04" y="771143"/>
            <a:ext cx="10692765" cy="868680"/>
            <a:chOff x="1404" y="771143"/>
            <a:chExt cx="10692765" cy="868680"/>
          </a:xfrm>
        </p:grpSpPr>
        <p:sp>
          <p:nvSpPr>
            <p:cNvPr id="3" name="object 3"/>
            <p:cNvSpPr/>
            <p:nvPr/>
          </p:nvSpPr>
          <p:spPr>
            <a:xfrm>
              <a:off x="1397" y="800099"/>
              <a:ext cx="10692765" cy="518159"/>
            </a:xfrm>
            <a:custGeom>
              <a:avLst/>
              <a:gdLst/>
              <a:ahLst/>
              <a:cxnLst/>
              <a:rect l="l" t="t" r="r" b="b"/>
              <a:pathLst>
                <a:path w="10692765" h="518159">
                  <a:moveTo>
                    <a:pt x="6036564" y="77724"/>
                  </a:moveTo>
                  <a:lnTo>
                    <a:pt x="5526024" y="82296"/>
                  </a:lnTo>
                  <a:lnTo>
                    <a:pt x="4538472" y="92964"/>
                  </a:lnTo>
                  <a:lnTo>
                    <a:pt x="3601212" y="106680"/>
                  </a:lnTo>
                  <a:lnTo>
                    <a:pt x="2731008" y="121920"/>
                  </a:lnTo>
                  <a:lnTo>
                    <a:pt x="1940052" y="137160"/>
                  </a:lnTo>
                  <a:lnTo>
                    <a:pt x="1240536" y="153924"/>
                  </a:lnTo>
                  <a:lnTo>
                    <a:pt x="384048" y="175260"/>
                  </a:lnTo>
                  <a:lnTo>
                    <a:pt x="0" y="185928"/>
                  </a:lnTo>
                  <a:lnTo>
                    <a:pt x="0" y="481584"/>
                  </a:lnTo>
                  <a:lnTo>
                    <a:pt x="262128" y="460248"/>
                  </a:lnTo>
                  <a:lnTo>
                    <a:pt x="853440" y="414528"/>
                  </a:lnTo>
                  <a:lnTo>
                    <a:pt x="1522476" y="364236"/>
                  </a:lnTo>
                  <a:lnTo>
                    <a:pt x="2255520" y="310896"/>
                  </a:lnTo>
                  <a:lnTo>
                    <a:pt x="3041904" y="256032"/>
                  </a:lnTo>
                  <a:lnTo>
                    <a:pt x="3867912" y="202692"/>
                  </a:lnTo>
                  <a:lnTo>
                    <a:pt x="4722876" y="149352"/>
                  </a:lnTo>
                  <a:lnTo>
                    <a:pt x="5596128" y="100584"/>
                  </a:lnTo>
                  <a:lnTo>
                    <a:pt x="6036564" y="77724"/>
                  </a:lnTo>
                  <a:close/>
                </a:path>
                <a:path w="10692765" h="518159">
                  <a:moveTo>
                    <a:pt x="10692384" y="0"/>
                  </a:moveTo>
                  <a:lnTo>
                    <a:pt x="10460736" y="4572"/>
                  </a:lnTo>
                  <a:lnTo>
                    <a:pt x="10006584" y="18288"/>
                  </a:lnTo>
                  <a:lnTo>
                    <a:pt x="9560052" y="32004"/>
                  </a:lnTo>
                  <a:lnTo>
                    <a:pt x="9125712" y="47244"/>
                  </a:lnTo>
                  <a:lnTo>
                    <a:pt x="8702040" y="64008"/>
                  </a:lnTo>
                  <a:lnTo>
                    <a:pt x="8285988" y="80772"/>
                  </a:lnTo>
                  <a:lnTo>
                    <a:pt x="7882128" y="100584"/>
                  </a:lnTo>
                  <a:lnTo>
                    <a:pt x="7487412" y="118872"/>
                  </a:lnTo>
                  <a:lnTo>
                    <a:pt x="7103364" y="140208"/>
                  </a:lnTo>
                  <a:lnTo>
                    <a:pt x="6726936" y="161544"/>
                  </a:lnTo>
                  <a:lnTo>
                    <a:pt x="6361176" y="182880"/>
                  </a:lnTo>
                  <a:lnTo>
                    <a:pt x="6004560" y="205740"/>
                  </a:lnTo>
                  <a:lnTo>
                    <a:pt x="5487924" y="242316"/>
                  </a:lnTo>
                  <a:lnTo>
                    <a:pt x="4831080" y="291084"/>
                  </a:lnTo>
                  <a:lnTo>
                    <a:pt x="4518660" y="316992"/>
                  </a:lnTo>
                  <a:lnTo>
                    <a:pt x="4642104" y="315468"/>
                  </a:lnTo>
                  <a:lnTo>
                    <a:pt x="4920996" y="310896"/>
                  </a:lnTo>
                  <a:lnTo>
                    <a:pt x="5237988" y="307848"/>
                  </a:lnTo>
                  <a:lnTo>
                    <a:pt x="5582412" y="304800"/>
                  </a:lnTo>
                  <a:lnTo>
                    <a:pt x="6347460" y="304800"/>
                  </a:lnTo>
                  <a:lnTo>
                    <a:pt x="6760464" y="309372"/>
                  </a:lnTo>
                  <a:lnTo>
                    <a:pt x="7184136" y="315468"/>
                  </a:lnTo>
                  <a:lnTo>
                    <a:pt x="7616952" y="323088"/>
                  </a:lnTo>
                  <a:lnTo>
                    <a:pt x="8055864" y="335280"/>
                  </a:lnTo>
                  <a:lnTo>
                    <a:pt x="8490204" y="352044"/>
                  </a:lnTo>
                  <a:lnTo>
                    <a:pt x="8924544" y="370332"/>
                  </a:lnTo>
                  <a:lnTo>
                    <a:pt x="9241536" y="388620"/>
                  </a:lnTo>
                  <a:lnTo>
                    <a:pt x="9450324" y="402336"/>
                  </a:lnTo>
                  <a:lnTo>
                    <a:pt x="9657588" y="416052"/>
                  </a:lnTo>
                  <a:lnTo>
                    <a:pt x="9855708" y="431292"/>
                  </a:lnTo>
                  <a:lnTo>
                    <a:pt x="10053828" y="448056"/>
                  </a:lnTo>
                  <a:lnTo>
                    <a:pt x="10241280" y="466344"/>
                  </a:lnTo>
                  <a:lnTo>
                    <a:pt x="10428732" y="486156"/>
                  </a:lnTo>
                  <a:lnTo>
                    <a:pt x="10605516" y="507492"/>
                  </a:lnTo>
                  <a:lnTo>
                    <a:pt x="10692384" y="518160"/>
                  </a:lnTo>
                  <a:lnTo>
                    <a:pt x="10692384" y="0"/>
                  </a:lnTo>
                  <a:close/>
                </a:path>
              </a:pathLst>
            </a:custGeom>
            <a:solidFill>
              <a:srgbClr val="9CC3E6"/>
            </a:solidFill>
          </p:spPr>
          <p:txBody>
            <a:bodyPr wrap="square" lIns="0" tIns="0" rIns="0" bIns="0" rtlCol="0"/>
            <a:lstStyle/>
            <a:p>
              <a:endParaRPr/>
            </a:p>
          </p:txBody>
        </p:sp>
        <p:sp>
          <p:nvSpPr>
            <p:cNvPr id="4" name="object 4"/>
            <p:cNvSpPr/>
            <p:nvPr/>
          </p:nvSpPr>
          <p:spPr>
            <a:xfrm>
              <a:off x="1404" y="771143"/>
              <a:ext cx="10692765" cy="868680"/>
            </a:xfrm>
            <a:custGeom>
              <a:avLst/>
              <a:gdLst/>
              <a:ahLst/>
              <a:cxnLst/>
              <a:rect l="l" t="t" r="r" b="b"/>
              <a:pathLst>
                <a:path w="10692765" h="868680">
                  <a:moveTo>
                    <a:pt x="10692380" y="15239"/>
                  </a:moveTo>
                  <a:lnTo>
                    <a:pt x="10692380" y="0"/>
                  </a:lnTo>
                  <a:lnTo>
                    <a:pt x="10649708" y="0"/>
                  </a:lnTo>
                  <a:lnTo>
                    <a:pt x="9508232" y="0"/>
                  </a:lnTo>
                  <a:lnTo>
                    <a:pt x="9247628" y="4571"/>
                  </a:lnTo>
                  <a:lnTo>
                    <a:pt x="8700512" y="16763"/>
                  </a:lnTo>
                  <a:lnTo>
                    <a:pt x="8116820" y="33527"/>
                  </a:lnTo>
                  <a:lnTo>
                    <a:pt x="7499600" y="54863"/>
                  </a:lnTo>
                  <a:lnTo>
                    <a:pt x="6850376" y="82295"/>
                  </a:lnTo>
                  <a:lnTo>
                    <a:pt x="6167625" y="114299"/>
                  </a:lnTo>
                  <a:lnTo>
                    <a:pt x="5452869" y="152399"/>
                  </a:lnTo>
                  <a:lnTo>
                    <a:pt x="4707633" y="193547"/>
                  </a:lnTo>
                  <a:lnTo>
                    <a:pt x="4320537" y="217931"/>
                  </a:lnTo>
                  <a:lnTo>
                    <a:pt x="3998973" y="237743"/>
                  </a:lnTo>
                  <a:lnTo>
                    <a:pt x="3371085" y="277367"/>
                  </a:lnTo>
                  <a:lnTo>
                    <a:pt x="2764533" y="318515"/>
                  </a:lnTo>
                  <a:lnTo>
                    <a:pt x="2180841" y="359663"/>
                  </a:lnTo>
                  <a:lnTo>
                    <a:pt x="1362456" y="419099"/>
                  </a:lnTo>
                  <a:lnTo>
                    <a:pt x="403860" y="492251"/>
                  </a:lnTo>
                  <a:lnTo>
                    <a:pt x="0" y="524255"/>
                  </a:lnTo>
                  <a:lnTo>
                    <a:pt x="0" y="868679"/>
                  </a:lnTo>
                  <a:lnTo>
                    <a:pt x="153924" y="844295"/>
                  </a:lnTo>
                  <a:lnTo>
                    <a:pt x="492252" y="790955"/>
                  </a:lnTo>
                  <a:lnTo>
                    <a:pt x="873252" y="734567"/>
                  </a:lnTo>
                  <a:lnTo>
                    <a:pt x="1301496" y="675131"/>
                  </a:lnTo>
                  <a:lnTo>
                    <a:pt x="1775457" y="614171"/>
                  </a:lnTo>
                  <a:lnTo>
                    <a:pt x="2293617" y="551687"/>
                  </a:lnTo>
                  <a:lnTo>
                    <a:pt x="2857497" y="489203"/>
                  </a:lnTo>
                  <a:lnTo>
                    <a:pt x="3471669" y="426719"/>
                  </a:lnTo>
                  <a:lnTo>
                    <a:pt x="3962397" y="380999"/>
                  </a:lnTo>
                  <a:lnTo>
                    <a:pt x="4303773" y="350519"/>
                  </a:lnTo>
                  <a:lnTo>
                    <a:pt x="4655817" y="321563"/>
                  </a:lnTo>
                  <a:lnTo>
                    <a:pt x="5023101" y="292607"/>
                  </a:lnTo>
                  <a:lnTo>
                    <a:pt x="5401053" y="263651"/>
                  </a:lnTo>
                  <a:lnTo>
                    <a:pt x="5792721" y="236219"/>
                  </a:lnTo>
                  <a:lnTo>
                    <a:pt x="6195057" y="208787"/>
                  </a:lnTo>
                  <a:lnTo>
                    <a:pt x="6608060" y="184403"/>
                  </a:lnTo>
                  <a:lnTo>
                    <a:pt x="7036304" y="158495"/>
                  </a:lnTo>
                  <a:lnTo>
                    <a:pt x="7478264" y="135635"/>
                  </a:lnTo>
                  <a:lnTo>
                    <a:pt x="7929368" y="112775"/>
                  </a:lnTo>
                  <a:lnTo>
                    <a:pt x="8394188" y="91439"/>
                  </a:lnTo>
                  <a:lnTo>
                    <a:pt x="8874248" y="71627"/>
                  </a:lnTo>
                  <a:lnTo>
                    <a:pt x="9364976" y="53339"/>
                  </a:lnTo>
                  <a:lnTo>
                    <a:pt x="9867896" y="38099"/>
                  </a:lnTo>
                  <a:lnTo>
                    <a:pt x="10386056" y="22859"/>
                  </a:lnTo>
                  <a:lnTo>
                    <a:pt x="10649708" y="15239"/>
                  </a:lnTo>
                  <a:lnTo>
                    <a:pt x="10692380" y="15239"/>
                  </a:lnTo>
                  <a:close/>
                </a:path>
              </a:pathLst>
            </a:custGeom>
            <a:solidFill>
              <a:srgbClr val="56C3CA"/>
            </a:solidFill>
          </p:spPr>
          <p:txBody>
            <a:bodyPr wrap="square" lIns="0" tIns="0" rIns="0" bIns="0" rtlCol="0"/>
            <a:lstStyle/>
            <a:p>
              <a:endParaRPr/>
            </a:p>
          </p:txBody>
        </p:sp>
        <p:sp>
          <p:nvSpPr>
            <p:cNvPr id="5" name="object 5"/>
            <p:cNvSpPr/>
            <p:nvPr/>
          </p:nvSpPr>
          <p:spPr>
            <a:xfrm>
              <a:off x="124848" y="877823"/>
              <a:ext cx="3324225" cy="620395"/>
            </a:xfrm>
            <a:custGeom>
              <a:avLst/>
              <a:gdLst/>
              <a:ahLst/>
              <a:cxnLst/>
              <a:rect l="l" t="t" r="r" b="b"/>
              <a:pathLst>
                <a:path w="3324225" h="620394">
                  <a:moveTo>
                    <a:pt x="3323841" y="516635"/>
                  </a:moveTo>
                  <a:lnTo>
                    <a:pt x="3323841" y="103631"/>
                  </a:lnTo>
                  <a:lnTo>
                    <a:pt x="3315816" y="63007"/>
                  </a:lnTo>
                  <a:lnTo>
                    <a:pt x="3293932" y="30098"/>
                  </a:lnTo>
                  <a:lnTo>
                    <a:pt x="3261476" y="8048"/>
                  </a:lnTo>
                  <a:lnTo>
                    <a:pt x="3221733" y="0"/>
                  </a:lnTo>
                  <a:lnTo>
                    <a:pt x="103632" y="0"/>
                  </a:lnTo>
                  <a:lnTo>
                    <a:pt x="63650" y="8048"/>
                  </a:lnTo>
                  <a:lnTo>
                    <a:pt x="30670" y="30098"/>
                  </a:lnTo>
                  <a:lnTo>
                    <a:pt x="8262" y="63007"/>
                  </a:lnTo>
                  <a:lnTo>
                    <a:pt x="0" y="103631"/>
                  </a:lnTo>
                  <a:lnTo>
                    <a:pt x="0" y="516635"/>
                  </a:lnTo>
                  <a:lnTo>
                    <a:pt x="8262" y="556617"/>
                  </a:lnTo>
                  <a:lnTo>
                    <a:pt x="30670" y="589597"/>
                  </a:lnTo>
                  <a:lnTo>
                    <a:pt x="63650" y="612005"/>
                  </a:lnTo>
                  <a:lnTo>
                    <a:pt x="103632" y="620267"/>
                  </a:lnTo>
                  <a:lnTo>
                    <a:pt x="3221733" y="620267"/>
                  </a:lnTo>
                  <a:lnTo>
                    <a:pt x="3261476" y="612005"/>
                  </a:lnTo>
                  <a:lnTo>
                    <a:pt x="3293932" y="589597"/>
                  </a:lnTo>
                  <a:lnTo>
                    <a:pt x="3315816" y="556617"/>
                  </a:lnTo>
                  <a:lnTo>
                    <a:pt x="3323841" y="516635"/>
                  </a:lnTo>
                  <a:close/>
                </a:path>
              </a:pathLst>
            </a:custGeom>
            <a:solidFill>
              <a:srgbClr val="FFFFFF"/>
            </a:solidFill>
          </p:spPr>
          <p:txBody>
            <a:bodyPr wrap="square" lIns="0" tIns="0" rIns="0" bIns="0" rtlCol="0"/>
            <a:lstStyle/>
            <a:p>
              <a:endParaRPr/>
            </a:p>
          </p:txBody>
        </p:sp>
        <p:sp>
          <p:nvSpPr>
            <p:cNvPr id="6" name="object 6"/>
            <p:cNvSpPr/>
            <p:nvPr/>
          </p:nvSpPr>
          <p:spPr>
            <a:xfrm>
              <a:off x="124848" y="877823"/>
              <a:ext cx="3324225" cy="620395"/>
            </a:xfrm>
            <a:custGeom>
              <a:avLst/>
              <a:gdLst/>
              <a:ahLst/>
              <a:cxnLst/>
              <a:rect l="l" t="t" r="r" b="b"/>
              <a:pathLst>
                <a:path w="3324225" h="620394">
                  <a:moveTo>
                    <a:pt x="0" y="103631"/>
                  </a:moveTo>
                  <a:lnTo>
                    <a:pt x="8262" y="63007"/>
                  </a:lnTo>
                  <a:lnTo>
                    <a:pt x="30670" y="30098"/>
                  </a:lnTo>
                  <a:lnTo>
                    <a:pt x="63650" y="8048"/>
                  </a:lnTo>
                  <a:lnTo>
                    <a:pt x="103632" y="0"/>
                  </a:lnTo>
                  <a:lnTo>
                    <a:pt x="3221733" y="0"/>
                  </a:lnTo>
                  <a:lnTo>
                    <a:pt x="3261476" y="8048"/>
                  </a:lnTo>
                  <a:lnTo>
                    <a:pt x="3293932" y="30098"/>
                  </a:lnTo>
                  <a:lnTo>
                    <a:pt x="3315816" y="63007"/>
                  </a:lnTo>
                  <a:lnTo>
                    <a:pt x="3323841" y="103631"/>
                  </a:lnTo>
                  <a:lnTo>
                    <a:pt x="3323841" y="516635"/>
                  </a:lnTo>
                  <a:lnTo>
                    <a:pt x="3315816" y="556617"/>
                  </a:lnTo>
                  <a:lnTo>
                    <a:pt x="3293932" y="589597"/>
                  </a:lnTo>
                  <a:lnTo>
                    <a:pt x="3261476" y="612005"/>
                  </a:lnTo>
                  <a:lnTo>
                    <a:pt x="3221733" y="620267"/>
                  </a:lnTo>
                  <a:lnTo>
                    <a:pt x="103632" y="620267"/>
                  </a:lnTo>
                  <a:lnTo>
                    <a:pt x="63650" y="612005"/>
                  </a:lnTo>
                  <a:lnTo>
                    <a:pt x="30670" y="589597"/>
                  </a:lnTo>
                  <a:lnTo>
                    <a:pt x="8262" y="556617"/>
                  </a:lnTo>
                  <a:lnTo>
                    <a:pt x="0" y="516635"/>
                  </a:lnTo>
                  <a:lnTo>
                    <a:pt x="0" y="103631"/>
                  </a:lnTo>
                  <a:close/>
                </a:path>
              </a:pathLst>
            </a:custGeom>
            <a:ln w="16705">
              <a:solidFill>
                <a:srgbClr val="000094"/>
              </a:solidFill>
            </a:ln>
          </p:spPr>
          <p:txBody>
            <a:bodyPr wrap="square" lIns="0" tIns="0" rIns="0" bIns="0" rtlCol="0"/>
            <a:lstStyle/>
            <a:p>
              <a:endParaRPr/>
            </a:p>
          </p:txBody>
        </p:sp>
      </p:grpSp>
      <p:sp>
        <p:nvSpPr>
          <p:cNvPr id="7" name="object 7"/>
          <p:cNvSpPr txBox="1">
            <a:spLocks noGrp="1"/>
          </p:cNvSpPr>
          <p:nvPr>
            <p:ph type="title"/>
          </p:nvPr>
        </p:nvSpPr>
        <p:spPr>
          <a:xfrm>
            <a:off x="185114" y="1011225"/>
            <a:ext cx="3203692" cy="335989"/>
          </a:xfrm>
          <a:prstGeom prst="rect">
            <a:avLst/>
          </a:prstGeom>
        </p:spPr>
        <p:txBody>
          <a:bodyPr vert="horz" wrap="square" lIns="0" tIns="12700" rIns="0" bIns="0" rtlCol="0">
            <a:spAutoFit/>
          </a:bodyPr>
          <a:lstStyle/>
          <a:p>
            <a:pPr marL="1905" algn="ctr">
              <a:lnSpc>
                <a:spcPct val="100000"/>
              </a:lnSpc>
              <a:spcBef>
                <a:spcPts val="100"/>
              </a:spcBef>
            </a:pPr>
            <a:r>
              <a:rPr lang="en-US" sz="2100" b="1" i="1" dirty="0">
                <a:solidFill>
                  <a:srgbClr val="1F3763"/>
                </a:solidFill>
                <a:latin typeface="Arial"/>
                <a:cs typeface="Arial"/>
              </a:rPr>
              <a:t>Membrane support layer</a:t>
            </a:r>
            <a:endParaRPr sz="1550" dirty="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dirty="0"/>
              <a:t>20</a:t>
            </a:fld>
            <a:endParaRPr dirty="0"/>
          </a:p>
        </p:txBody>
      </p:sp>
      <p:sp>
        <p:nvSpPr>
          <p:cNvPr id="29" name="TextBox 28">
            <a:extLst>
              <a:ext uri="{FF2B5EF4-FFF2-40B4-BE49-F238E27FC236}">
                <a16:creationId xmlns:a16="http://schemas.microsoft.com/office/drawing/2014/main" id="{559D7206-3283-4C4A-AF3D-22B3E66910A0}"/>
              </a:ext>
            </a:extLst>
          </p:cNvPr>
          <p:cNvSpPr txBox="1"/>
          <p:nvPr/>
        </p:nvSpPr>
        <p:spPr>
          <a:xfrm>
            <a:off x="381175" y="1602916"/>
            <a:ext cx="9879798" cy="2126864"/>
          </a:xfrm>
          <a:prstGeom prst="rect">
            <a:avLst/>
          </a:prstGeom>
          <a:noFill/>
        </p:spPr>
        <p:txBody>
          <a:bodyPr wrap="square" rtlCol="0">
            <a:spAutoFit/>
          </a:bodyPr>
          <a:lstStyle/>
          <a:p>
            <a:pPr>
              <a:lnSpc>
                <a:spcPct val="150000"/>
              </a:lnSpc>
            </a:pPr>
            <a:r>
              <a:rPr lang="en-US" b="1" dirty="0"/>
              <a:t>Membrane support layer:  </a:t>
            </a:r>
          </a:p>
          <a:p>
            <a:pPr>
              <a:lnSpc>
                <a:spcPct val="150000"/>
              </a:lnSpc>
            </a:pPr>
            <a:r>
              <a:rPr lang="en-US" dirty="0"/>
              <a:t>Membrane support nonwovens are special materials that support thin membranes in applications like filtration. They offer strength, structure, and extra functions. They're made by bonding fibers, not weaving. They're crafted through processes like forming fibers into a web (Dray-laid, Wet-laid, </a:t>
            </a:r>
            <a:r>
              <a:rPr lang="en-US" dirty="0" err="1"/>
              <a:t>spunbond</a:t>
            </a:r>
            <a:r>
              <a:rPr lang="en-US" dirty="0"/>
              <a:t> or </a:t>
            </a:r>
            <a:r>
              <a:rPr lang="en-US" dirty="0" err="1"/>
              <a:t>meltblown</a:t>
            </a:r>
            <a:r>
              <a:rPr lang="en-US" dirty="0"/>
              <a:t>), bonding (Thermal bonding, mechanical bonding, or chemical bonding), and finishing.</a:t>
            </a:r>
          </a:p>
        </p:txBody>
      </p:sp>
      <p:pic>
        <p:nvPicPr>
          <p:cNvPr id="8" name="Picture 7">
            <a:extLst>
              <a:ext uri="{FF2B5EF4-FFF2-40B4-BE49-F238E27FC236}">
                <a16:creationId xmlns:a16="http://schemas.microsoft.com/office/drawing/2014/main" id="{0F3B6803-6241-4B70-B607-D411EF358413}"/>
              </a:ext>
            </a:extLst>
          </p:cNvPr>
          <p:cNvPicPr>
            <a:picLocks noChangeAspect="1"/>
          </p:cNvPicPr>
          <p:nvPr/>
        </p:nvPicPr>
        <p:blipFill>
          <a:blip r:embed="rId2"/>
          <a:stretch>
            <a:fillRect/>
          </a:stretch>
        </p:blipFill>
        <p:spPr>
          <a:xfrm>
            <a:off x="4218888" y="3994471"/>
            <a:ext cx="5907928" cy="2199419"/>
          </a:xfrm>
          <a:prstGeom prst="rect">
            <a:avLst/>
          </a:prstGeom>
        </p:spPr>
      </p:pic>
      <p:pic>
        <p:nvPicPr>
          <p:cNvPr id="31" name="Picture 30">
            <a:extLst>
              <a:ext uri="{FF2B5EF4-FFF2-40B4-BE49-F238E27FC236}">
                <a16:creationId xmlns:a16="http://schemas.microsoft.com/office/drawing/2014/main" id="{58664195-8824-4A51-980D-6BDEE148F9D5}"/>
              </a:ext>
            </a:extLst>
          </p:cNvPr>
          <p:cNvPicPr>
            <a:picLocks noChangeAspect="1"/>
          </p:cNvPicPr>
          <p:nvPr/>
        </p:nvPicPr>
        <p:blipFill>
          <a:blip r:embed="rId3"/>
          <a:stretch>
            <a:fillRect/>
          </a:stretch>
        </p:blipFill>
        <p:spPr>
          <a:xfrm>
            <a:off x="438979" y="3982082"/>
            <a:ext cx="3383721" cy="2199419"/>
          </a:xfrm>
          <a:prstGeom prst="rect">
            <a:avLst/>
          </a:prstGeom>
        </p:spPr>
      </p:pic>
      <p:sp>
        <p:nvSpPr>
          <p:cNvPr id="33" name="Rectangle 32">
            <a:extLst>
              <a:ext uri="{FF2B5EF4-FFF2-40B4-BE49-F238E27FC236}">
                <a16:creationId xmlns:a16="http://schemas.microsoft.com/office/drawing/2014/main" id="{A80A2F56-8703-4091-9F4F-57EB225287A0}"/>
              </a:ext>
            </a:extLst>
          </p:cNvPr>
          <p:cNvSpPr/>
          <p:nvPr/>
        </p:nvSpPr>
        <p:spPr>
          <a:xfrm>
            <a:off x="622300" y="6191167"/>
            <a:ext cx="3505200" cy="369332"/>
          </a:xfrm>
          <a:prstGeom prst="rect">
            <a:avLst/>
          </a:prstGeom>
        </p:spPr>
        <p:txBody>
          <a:bodyPr wrap="square">
            <a:spAutoFit/>
          </a:bodyPr>
          <a:lstStyle/>
          <a:p>
            <a:r>
              <a:rPr lang="en-US" b="1" dirty="0"/>
              <a:t>Membrane support layers</a:t>
            </a:r>
          </a:p>
        </p:txBody>
      </p:sp>
      <p:sp>
        <p:nvSpPr>
          <p:cNvPr id="35" name="Rectangle 34">
            <a:extLst>
              <a:ext uri="{FF2B5EF4-FFF2-40B4-BE49-F238E27FC236}">
                <a16:creationId xmlns:a16="http://schemas.microsoft.com/office/drawing/2014/main" id="{66ECC5CD-0403-4817-BF6F-3107908FCF3D}"/>
              </a:ext>
            </a:extLst>
          </p:cNvPr>
          <p:cNvSpPr/>
          <p:nvPr/>
        </p:nvSpPr>
        <p:spPr>
          <a:xfrm>
            <a:off x="5803900" y="6191167"/>
            <a:ext cx="3505200" cy="369332"/>
          </a:xfrm>
          <a:prstGeom prst="rect">
            <a:avLst/>
          </a:prstGeom>
        </p:spPr>
        <p:txBody>
          <a:bodyPr wrap="square">
            <a:spAutoFit/>
          </a:bodyPr>
          <a:lstStyle/>
          <a:p>
            <a:r>
              <a:rPr lang="en-US" b="1" dirty="0"/>
              <a:t>Membrane fabrication diagram</a:t>
            </a:r>
          </a:p>
        </p:txBody>
      </p:sp>
    </p:spTree>
    <p:extLst>
      <p:ext uri="{BB962C8B-B14F-4D97-AF65-F5344CB8AC3E}">
        <p14:creationId xmlns:p14="http://schemas.microsoft.com/office/powerpoint/2010/main" val="2755217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04" y="771143"/>
            <a:ext cx="10692765" cy="868680"/>
            <a:chOff x="1404" y="771143"/>
            <a:chExt cx="10692765" cy="868680"/>
          </a:xfrm>
        </p:grpSpPr>
        <p:sp>
          <p:nvSpPr>
            <p:cNvPr id="3" name="object 3"/>
            <p:cNvSpPr/>
            <p:nvPr/>
          </p:nvSpPr>
          <p:spPr>
            <a:xfrm>
              <a:off x="1397" y="800099"/>
              <a:ext cx="10692765" cy="518159"/>
            </a:xfrm>
            <a:custGeom>
              <a:avLst/>
              <a:gdLst/>
              <a:ahLst/>
              <a:cxnLst/>
              <a:rect l="l" t="t" r="r" b="b"/>
              <a:pathLst>
                <a:path w="10692765" h="518159">
                  <a:moveTo>
                    <a:pt x="6036564" y="77724"/>
                  </a:moveTo>
                  <a:lnTo>
                    <a:pt x="5526024" y="82296"/>
                  </a:lnTo>
                  <a:lnTo>
                    <a:pt x="4538472" y="92964"/>
                  </a:lnTo>
                  <a:lnTo>
                    <a:pt x="3601212" y="106680"/>
                  </a:lnTo>
                  <a:lnTo>
                    <a:pt x="2731008" y="121920"/>
                  </a:lnTo>
                  <a:lnTo>
                    <a:pt x="1940052" y="137160"/>
                  </a:lnTo>
                  <a:lnTo>
                    <a:pt x="1240536" y="153924"/>
                  </a:lnTo>
                  <a:lnTo>
                    <a:pt x="384048" y="175260"/>
                  </a:lnTo>
                  <a:lnTo>
                    <a:pt x="0" y="185928"/>
                  </a:lnTo>
                  <a:lnTo>
                    <a:pt x="0" y="481584"/>
                  </a:lnTo>
                  <a:lnTo>
                    <a:pt x="262128" y="460248"/>
                  </a:lnTo>
                  <a:lnTo>
                    <a:pt x="853440" y="414528"/>
                  </a:lnTo>
                  <a:lnTo>
                    <a:pt x="1522476" y="364236"/>
                  </a:lnTo>
                  <a:lnTo>
                    <a:pt x="2255520" y="310896"/>
                  </a:lnTo>
                  <a:lnTo>
                    <a:pt x="3041904" y="256032"/>
                  </a:lnTo>
                  <a:lnTo>
                    <a:pt x="3867912" y="202692"/>
                  </a:lnTo>
                  <a:lnTo>
                    <a:pt x="4722876" y="149352"/>
                  </a:lnTo>
                  <a:lnTo>
                    <a:pt x="5596128" y="100584"/>
                  </a:lnTo>
                  <a:lnTo>
                    <a:pt x="6036564" y="77724"/>
                  </a:lnTo>
                  <a:close/>
                </a:path>
                <a:path w="10692765" h="518159">
                  <a:moveTo>
                    <a:pt x="10692384" y="0"/>
                  </a:moveTo>
                  <a:lnTo>
                    <a:pt x="10460736" y="4572"/>
                  </a:lnTo>
                  <a:lnTo>
                    <a:pt x="10006584" y="18288"/>
                  </a:lnTo>
                  <a:lnTo>
                    <a:pt x="9560052" y="32004"/>
                  </a:lnTo>
                  <a:lnTo>
                    <a:pt x="9125712" y="47244"/>
                  </a:lnTo>
                  <a:lnTo>
                    <a:pt x="8702040" y="64008"/>
                  </a:lnTo>
                  <a:lnTo>
                    <a:pt x="8285988" y="80772"/>
                  </a:lnTo>
                  <a:lnTo>
                    <a:pt x="7882128" y="100584"/>
                  </a:lnTo>
                  <a:lnTo>
                    <a:pt x="7487412" y="118872"/>
                  </a:lnTo>
                  <a:lnTo>
                    <a:pt x="7103364" y="140208"/>
                  </a:lnTo>
                  <a:lnTo>
                    <a:pt x="6726936" y="161544"/>
                  </a:lnTo>
                  <a:lnTo>
                    <a:pt x="6361176" y="182880"/>
                  </a:lnTo>
                  <a:lnTo>
                    <a:pt x="6004560" y="205740"/>
                  </a:lnTo>
                  <a:lnTo>
                    <a:pt x="5487924" y="242316"/>
                  </a:lnTo>
                  <a:lnTo>
                    <a:pt x="4831080" y="291084"/>
                  </a:lnTo>
                  <a:lnTo>
                    <a:pt x="4518660" y="316992"/>
                  </a:lnTo>
                  <a:lnTo>
                    <a:pt x="4642104" y="315468"/>
                  </a:lnTo>
                  <a:lnTo>
                    <a:pt x="4920996" y="310896"/>
                  </a:lnTo>
                  <a:lnTo>
                    <a:pt x="5237988" y="307848"/>
                  </a:lnTo>
                  <a:lnTo>
                    <a:pt x="5582412" y="304800"/>
                  </a:lnTo>
                  <a:lnTo>
                    <a:pt x="6347460" y="304800"/>
                  </a:lnTo>
                  <a:lnTo>
                    <a:pt x="6760464" y="309372"/>
                  </a:lnTo>
                  <a:lnTo>
                    <a:pt x="7184136" y="315468"/>
                  </a:lnTo>
                  <a:lnTo>
                    <a:pt x="7616952" y="323088"/>
                  </a:lnTo>
                  <a:lnTo>
                    <a:pt x="8055864" y="335280"/>
                  </a:lnTo>
                  <a:lnTo>
                    <a:pt x="8490204" y="352044"/>
                  </a:lnTo>
                  <a:lnTo>
                    <a:pt x="8924544" y="370332"/>
                  </a:lnTo>
                  <a:lnTo>
                    <a:pt x="9241536" y="388620"/>
                  </a:lnTo>
                  <a:lnTo>
                    <a:pt x="9450324" y="402336"/>
                  </a:lnTo>
                  <a:lnTo>
                    <a:pt x="9657588" y="416052"/>
                  </a:lnTo>
                  <a:lnTo>
                    <a:pt x="9855708" y="431292"/>
                  </a:lnTo>
                  <a:lnTo>
                    <a:pt x="10053828" y="448056"/>
                  </a:lnTo>
                  <a:lnTo>
                    <a:pt x="10241280" y="466344"/>
                  </a:lnTo>
                  <a:lnTo>
                    <a:pt x="10428732" y="486156"/>
                  </a:lnTo>
                  <a:lnTo>
                    <a:pt x="10605516" y="507492"/>
                  </a:lnTo>
                  <a:lnTo>
                    <a:pt x="10692384" y="518160"/>
                  </a:lnTo>
                  <a:lnTo>
                    <a:pt x="10692384" y="0"/>
                  </a:lnTo>
                  <a:close/>
                </a:path>
              </a:pathLst>
            </a:custGeom>
            <a:solidFill>
              <a:srgbClr val="9CC3E6"/>
            </a:solidFill>
          </p:spPr>
          <p:txBody>
            <a:bodyPr wrap="square" lIns="0" tIns="0" rIns="0" bIns="0" rtlCol="0"/>
            <a:lstStyle/>
            <a:p>
              <a:endParaRPr/>
            </a:p>
          </p:txBody>
        </p:sp>
        <p:sp>
          <p:nvSpPr>
            <p:cNvPr id="4" name="object 4"/>
            <p:cNvSpPr/>
            <p:nvPr/>
          </p:nvSpPr>
          <p:spPr>
            <a:xfrm>
              <a:off x="1404" y="771143"/>
              <a:ext cx="10692765" cy="868680"/>
            </a:xfrm>
            <a:custGeom>
              <a:avLst/>
              <a:gdLst/>
              <a:ahLst/>
              <a:cxnLst/>
              <a:rect l="l" t="t" r="r" b="b"/>
              <a:pathLst>
                <a:path w="10692765" h="868680">
                  <a:moveTo>
                    <a:pt x="10692380" y="15239"/>
                  </a:moveTo>
                  <a:lnTo>
                    <a:pt x="10692380" y="0"/>
                  </a:lnTo>
                  <a:lnTo>
                    <a:pt x="10649708" y="0"/>
                  </a:lnTo>
                  <a:lnTo>
                    <a:pt x="9508232" y="0"/>
                  </a:lnTo>
                  <a:lnTo>
                    <a:pt x="9247628" y="4571"/>
                  </a:lnTo>
                  <a:lnTo>
                    <a:pt x="8700512" y="16763"/>
                  </a:lnTo>
                  <a:lnTo>
                    <a:pt x="8116820" y="33527"/>
                  </a:lnTo>
                  <a:lnTo>
                    <a:pt x="7499600" y="54863"/>
                  </a:lnTo>
                  <a:lnTo>
                    <a:pt x="6850376" y="82295"/>
                  </a:lnTo>
                  <a:lnTo>
                    <a:pt x="6167625" y="114299"/>
                  </a:lnTo>
                  <a:lnTo>
                    <a:pt x="5452869" y="152399"/>
                  </a:lnTo>
                  <a:lnTo>
                    <a:pt x="4707633" y="193547"/>
                  </a:lnTo>
                  <a:lnTo>
                    <a:pt x="4320537" y="217931"/>
                  </a:lnTo>
                  <a:lnTo>
                    <a:pt x="3998973" y="237743"/>
                  </a:lnTo>
                  <a:lnTo>
                    <a:pt x="3371085" y="277367"/>
                  </a:lnTo>
                  <a:lnTo>
                    <a:pt x="2764533" y="318515"/>
                  </a:lnTo>
                  <a:lnTo>
                    <a:pt x="2180841" y="359663"/>
                  </a:lnTo>
                  <a:lnTo>
                    <a:pt x="1362456" y="419099"/>
                  </a:lnTo>
                  <a:lnTo>
                    <a:pt x="403860" y="492251"/>
                  </a:lnTo>
                  <a:lnTo>
                    <a:pt x="0" y="524255"/>
                  </a:lnTo>
                  <a:lnTo>
                    <a:pt x="0" y="868679"/>
                  </a:lnTo>
                  <a:lnTo>
                    <a:pt x="153924" y="844295"/>
                  </a:lnTo>
                  <a:lnTo>
                    <a:pt x="492252" y="790955"/>
                  </a:lnTo>
                  <a:lnTo>
                    <a:pt x="873252" y="734567"/>
                  </a:lnTo>
                  <a:lnTo>
                    <a:pt x="1301496" y="675131"/>
                  </a:lnTo>
                  <a:lnTo>
                    <a:pt x="1775457" y="614171"/>
                  </a:lnTo>
                  <a:lnTo>
                    <a:pt x="2293617" y="551687"/>
                  </a:lnTo>
                  <a:lnTo>
                    <a:pt x="2857497" y="489203"/>
                  </a:lnTo>
                  <a:lnTo>
                    <a:pt x="3471669" y="426719"/>
                  </a:lnTo>
                  <a:lnTo>
                    <a:pt x="3962397" y="380999"/>
                  </a:lnTo>
                  <a:lnTo>
                    <a:pt x="4303773" y="350519"/>
                  </a:lnTo>
                  <a:lnTo>
                    <a:pt x="4655817" y="321563"/>
                  </a:lnTo>
                  <a:lnTo>
                    <a:pt x="5023101" y="292607"/>
                  </a:lnTo>
                  <a:lnTo>
                    <a:pt x="5401053" y="263651"/>
                  </a:lnTo>
                  <a:lnTo>
                    <a:pt x="5792721" y="236219"/>
                  </a:lnTo>
                  <a:lnTo>
                    <a:pt x="6195057" y="208787"/>
                  </a:lnTo>
                  <a:lnTo>
                    <a:pt x="6608060" y="184403"/>
                  </a:lnTo>
                  <a:lnTo>
                    <a:pt x="7036304" y="158495"/>
                  </a:lnTo>
                  <a:lnTo>
                    <a:pt x="7478264" y="135635"/>
                  </a:lnTo>
                  <a:lnTo>
                    <a:pt x="7929368" y="112775"/>
                  </a:lnTo>
                  <a:lnTo>
                    <a:pt x="8394188" y="91439"/>
                  </a:lnTo>
                  <a:lnTo>
                    <a:pt x="8874248" y="71627"/>
                  </a:lnTo>
                  <a:lnTo>
                    <a:pt x="9364976" y="53339"/>
                  </a:lnTo>
                  <a:lnTo>
                    <a:pt x="9867896" y="38099"/>
                  </a:lnTo>
                  <a:lnTo>
                    <a:pt x="10386056" y="22859"/>
                  </a:lnTo>
                  <a:lnTo>
                    <a:pt x="10649708" y="15239"/>
                  </a:lnTo>
                  <a:lnTo>
                    <a:pt x="10692380" y="15239"/>
                  </a:lnTo>
                  <a:close/>
                </a:path>
              </a:pathLst>
            </a:custGeom>
            <a:solidFill>
              <a:srgbClr val="56C3CA"/>
            </a:solidFill>
          </p:spPr>
          <p:txBody>
            <a:bodyPr wrap="square" lIns="0" tIns="0" rIns="0" bIns="0" rtlCol="0"/>
            <a:lstStyle/>
            <a:p>
              <a:endParaRPr/>
            </a:p>
          </p:txBody>
        </p:sp>
        <p:sp>
          <p:nvSpPr>
            <p:cNvPr id="5" name="object 5"/>
            <p:cNvSpPr/>
            <p:nvPr/>
          </p:nvSpPr>
          <p:spPr>
            <a:xfrm>
              <a:off x="124848" y="877823"/>
              <a:ext cx="3324225" cy="620395"/>
            </a:xfrm>
            <a:custGeom>
              <a:avLst/>
              <a:gdLst/>
              <a:ahLst/>
              <a:cxnLst/>
              <a:rect l="l" t="t" r="r" b="b"/>
              <a:pathLst>
                <a:path w="3324225" h="620394">
                  <a:moveTo>
                    <a:pt x="3323841" y="516635"/>
                  </a:moveTo>
                  <a:lnTo>
                    <a:pt x="3323841" y="103631"/>
                  </a:lnTo>
                  <a:lnTo>
                    <a:pt x="3315816" y="63007"/>
                  </a:lnTo>
                  <a:lnTo>
                    <a:pt x="3293932" y="30098"/>
                  </a:lnTo>
                  <a:lnTo>
                    <a:pt x="3261476" y="8048"/>
                  </a:lnTo>
                  <a:lnTo>
                    <a:pt x="3221733" y="0"/>
                  </a:lnTo>
                  <a:lnTo>
                    <a:pt x="103632" y="0"/>
                  </a:lnTo>
                  <a:lnTo>
                    <a:pt x="63650" y="8048"/>
                  </a:lnTo>
                  <a:lnTo>
                    <a:pt x="30670" y="30098"/>
                  </a:lnTo>
                  <a:lnTo>
                    <a:pt x="8262" y="63007"/>
                  </a:lnTo>
                  <a:lnTo>
                    <a:pt x="0" y="103631"/>
                  </a:lnTo>
                  <a:lnTo>
                    <a:pt x="0" y="516635"/>
                  </a:lnTo>
                  <a:lnTo>
                    <a:pt x="8262" y="556617"/>
                  </a:lnTo>
                  <a:lnTo>
                    <a:pt x="30670" y="589597"/>
                  </a:lnTo>
                  <a:lnTo>
                    <a:pt x="63650" y="612005"/>
                  </a:lnTo>
                  <a:lnTo>
                    <a:pt x="103632" y="620267"/>
                  </a:lnTo>
                  <a:lnTo>
                    <a:pt x="3221733" y="620267"/>
                  </a:lnTo>
                  <a:lnTo>
                    <a:pt x="3261476" y="612005"/>
                  </a:lnTo>
                  <a:lnTo>
                    <a:pt x="3293932" y="589597"/>
                  </a:lnTo>
                  <a:lnTo>
                    <a:pt x="3315816" y="556617"/>
                  </a:lnTo>
                  <a:lnTo>
                    <a:pt x="3323841" y="516635"/>
                  </a:lnTo>
                  <a:close/>
                </a:path>
              </a:pathLst>
            </a:custGeom>
            <a:solidFill>
              <a:srgbClr val="FFFFFF"/>
            </a:solidFill>
          </p:spPr>
          <p:txBody>
            <a:bodyPr wrap="square" lIns="0" tIns="0" rIns="0" bIns="0" rtlCol="0"/>
            <a:lstStyle/>
            <a:p>
              <a:endParaRPr/>
            </a:p>
          </p:txBody>
        </p:sp>
        <p:sp>
          <p:nvSpPr>
            <p:cNvPr id="6" name="object 6"/>
            <p:cNvSpPr/>
            <p:nvPr/>
          </p:nvSpPr>
          <p:spPr>
            <a:xfrm>
              <a:off x="124848" y="877823"/>
              <a:ext cx="3324225" cy="620395"/>
            </a:xfrm>
            <a:custGeom>
              <a:avLst/>
              <a:gdLst/>
              <a:ahLst/>
              <a:cxnLst/>
              <a:rect l="l" t="t" r="r" b="b"/>
              <a:pathLst>
                <a:path w="3324225" h="620394">
                  <a:moveTo>
                    <a:pt x="0" y="103631"/>
                  </a:moveTo>
                  <a:lnTo>
                    <a:pt x="8262" y="63007"/>
                  </a:lnTo>
                  <a:lnTo>
                    <a:pt x="30670" y="30098"/>
                  </a:lnTo>
                  <a:lnTo>
                    <a:pt x="63650" y="8048"/>
                  </a:lnTo>
                  <a:lnTo>
                    <a:pt x="103632" y="0"/>
                  </a:lnTo>
                  <a:lnTo>
                    <a:pt x="3221733" y="0"/>
                  </a:lnTo>
                  <a:lnTo>
                    <a:pt x="3261476" y="8048"/>
                  </a:lnTo>
                  <a:lnTo>
                    <a:pt x="3293932" y="30098"/>
                  </a:lnTo>
                  <a:lnTo>
                    <a:pt x="3315816" y="63007"/>
                  </a:lnTo>
                  <a:lnTo>
                    <a:pt x="3323841" y="103631"/>
                  </a:lnTo>
                  <a:lnTo>
                    <a:pt x="3323841" y="516635"/>
                  </a:lnTo>
                  <a:lnTo>
                    <a:pt x="3315816" y="556617"/>
                  </a:lnTo>
                  <a:lnTo>
                    <a:pt x="3293932" y="589597"/>
                  </a:lnTo>
                  <a:lnTo>
                    <a:pt x="3261476" y="612005"/>
                  </a:lnTo>
                  <a:lnTo>
                    <a:pt x="3221733" y="620267"/>
                  </a:lnTo>
                  <a:lnTo>
                    <a:pt x="103632" y="620267"/>
                  </a:lnTo>
                  <a:lnTo>
                    <a:pt x="63650" y="612005"/>
                  </a:lnTo>
                  <a:lnTo>
                    <a:pt x="30670" y="589597"/>
                  </a:lnTo>
                  <a:lnTo>
                    <a:pt x="8262" y="556617"/>
                  </a:lnTo>
                  <a:lnTo>
                    <a:pt x="0" y="516635"/>
                  </a:lnTo>
                  <a:lnTo>
                    <a:pt x="0" y="103631"/>
                  </a:lnTo>
                  <a:close/>
                </a:path>
              </a:pathLst>
            </a:custGeom>
            <a:ln w="16705">
              <a:solidFill>
                <a:srgbClr val="000094"/>
              </a:solidFill>
            </a:ln>
          </p:spPr>
          <p:txBody>
            <a:bodyPr wrap="square" lIns="0" tIns="0" rIns="0" bIns="0" rtlCol="0"/>
            <a:lstStyle/>
            <a:p>
              <a:endParaRPr/>
            </a:p>
          </p:txBody>
        </p:sp>
      </p:grpSp>
      <p:sp>
        <p:nvSpPr>
          <p:cNvPr id="7" name="object 7"/>
          <p:cNvSpPr txBox="1">
            <a:spLocks noGrp="1"/>
          </p:cNvSpPr>
          <p:nvPr>
            <p:ph type="title"/>
          </p:nvPr>
        </p:nvSpPr>
        <p:spPr>
          <a:xfrm>
            <a:off x="185114" y="1011225"/>
            <a:ext cx="3203692" cy="335989"/>
          </a:xfrm>
          <a:prstGeom prst="rect">
            <a:avLst/>
          </a:prstGeom>
        </p:spPr>
        <p:txBody>
          <a:bodyPr vert="horz" wrap="square" lIns="0" tIns="12700" rIns="0" bIns="0" rtlCol="0">
            <a:spAutoFit/>
          </a:bodyPr>
          <a:lstStyle/>
          <a:p>
            <a:pPr marL="1905" algn="ctr">
              <a:lnSpc>
                <a:spcPct val="100000"/>
              </a:lnSpc>
              <a:spcBef>
                <a:spcPts val="100"/>
              </a:spcBef>
            </a:pPr>
            <a:r>
              <a:rPr lang="en-US" sz="2100" b="1" i="1" dirty="0">
                <a:solidFill>
                  <a:srgbClr val="1F3763"/>
                </a:solidFill>
                <a:latin typeface="Arial"/>
                <a:cs typeface="Arial"/>
              </a:rPr>
              <a:t>Membrane support layer</a:t>
            </a:r>
            <a:endParaRPr sz="1550" dirty="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dirty="0"/>
              <a:t>21</a:t>
            </a:fld>
            <a:endParaRPr dirty="0"/>
          </a:p>
        </p:txBody>
      </p:sp>
      <p:sp>
        <p:nvSpPr>
          <p:cNvPr id="29" name="TextBox 28">
            <a:extLst>
              <a:ext uri="{FF2B5EF4-FFF2-40B4-BE49-F238E27FC236}">
                <a16:creationId xmlns:a16="http://schemas.microsoft.com/office/drawing/2014/main" id="{559D7206-3283-4C4A-AF3D-22B3E66910A0}"/>
              </a:ext>
            </a:extLst>
          </p:cNvPr>
          <p:cNvSpPr txBox="1"/>
          <p:nvPr/>
        </p:nvSpPr>
        <p:spPr>
          <a:xfrm>
            <a:off x="199710" y="1773225"/>
            <a:ext cx="3391194" cy="1711366"/>
          </a:xfrm>
          <a:prstGeom prst="rect">
            <a:avLst/>
          </a:prstGeom>
          <a:noFill/>
        </p:spPr>
        <p:txBody>
          <a:bodyPr wrap="square" rtlCol="0">
            <a:spAutoFit/>
          </a:bodyPr>
          <a:lstStyle/>
          <a:p>
            <a:pPr>
              <a:lnSpc>
                <a:spcPct val="150000"/>
              </a:lnSpc>
            </a:pPr>
            <a:r>
              <a:rPr lang="en-US" b="1" dirty="0"/>
              <a:t>Membrane support layer:  </a:t>
            </a:r>
          </a:p>
          <a:p>
            <a:pPr>
              <a:lnSpc>
                <a:spcPct val="150000"/>
              </a:lnSpc>
            </a:pPr>
            <a:r>
              <a:rPr lang="en-US" dirty="0"/>
              <a:t>Mostly, nonwoven support layer will be used to fabricate MF, UF, NF, and RO. </a:t>
            </a:r>
          </a:p>
        </p:txBody>
      </p:sp>
      <p:pic>
        <p:nvPicPr>
          <p:cNvPr id="13" name="Picture 12">
            <a:extLst>
              <a:ext uri="{FF2B5EF4-FFF2-40B4-BE49-F238E27FC236}">
                <a16:creationId xmlns:a16="http://schemas.microsoft.com/office/drawing/2014/main" id="{78607AB0-50B6-444B-8188-7907FD3DB2B2}"/>
              </a:ext>
            </a:extLst>
          </p:cNvPr>
          <p:cNvPicPr>
            <a:picLocks noChangeAspect="1"/>
          </p:cNvPicPr>
          <p:nvPr/>
        </p:nvPicPr>
        <p:blipFill>
          <a:blip r:embed="rId2"/>
          <a:stretch>
            <a:fillRect/>
          </a:stretch>
        </p:blipFill>
        <p:spPr>
          <a:xfrm>
            <a:off x="3450400" y="1639823"/>
            <a:ext cx="7101459" cy="4604056"/>
          </a:xfrm>
          <a:prstGeom prst="rect">
            <a:avLst/>
          </a:prstGeom>
        </p:spPr>
      </p:pic>
    </p:spTree>
    <p:extLst>
      <p:ext uri="{BB962C8B-B14F-4D97-AF65-F5344CB8AC3E}">
        <p14:creationId xmlns:p14="http://schemas.microsoft.com/office/powerpoint/2010/main" val="3852650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04" y="771143"/>
            <a:ext cx="10692765" cy="868680"/>
            <a:chOff x="1404" y="771143"/>
            <a:chExt cx="10692765" cy="868680"/>
          </a:xfrm>
        </p:grpSpPr>
        <p:sp>
          <p:nvSpPr>
            <p:cNvPr id="3" name="object 3"/>
            <p:cNvSpPr/>
            <p:nvPr/>
          </p:nvSpPr>
          <p:spPr>
            <a:xfrm>
              <a:off x="1397" y="800099"/>
              <a:ext cx="10692765" cy="518159"/>
            </a:xfrm>
            <a:custGeom>
              <a:avLst/>
              <a:gdLst/>
              <a:ahLst/>
              <a:cxnLst/>
              <a:rect l="l" t="t" r="r" b="b"/>
              <a:pathLst>
                <a:path w="10692765" h="518159">
                  <a:moveTo>
                    <a:pt x="6036564" y="77724"/>
                  </a:moveTo>
                  <a:lnTo>
                    <a:pt x="5526024" y="82296"/>
                  </a:lnTo>
                  <a:lnTo>
                    <a:pt x="4538472" y="92964"/>
                  </a:lnTo>
                  <a:lnTo>
                    <a:pt x="3601212" y="106680"/>
                  </a:lnTo>
                  <a:lnTo>
                    <a:pt x="2731008" y="121920"/>
                  </a:lnTo>
                  <a:lnTo>
                    <a:pt x="1940052" y="137160"/>
                  </a:lnTo>
                  <a:lnTo>
                    <a:pt x="1240536" y="153924"/>
                  </a:lnTo>
                  <a:lnTo>
                    <a:pt x="384048" y="175260"/>
                  </a:lnTo>
                  <a:lnTo>
                    <a:pt x="0" y="185928"/>
                  </a:lnTo>
                  <a:lnTo>
                    <a:pt x="0" y="481584"/>
                  </a:lnTo>
                  <a:lnTo>
                    <a:pt x="262128" y="460248"/>
                  </a:lnTo>
                  <a:lnTo>
                    <a:pt x="853440" y="414528"/>
                  </a:lnTo>
                  <a:lnTo>
                    <a:pt x="1522476" y="364236"/>
                  </a:lnTo>
                  <a:lnTo>
                    <a:pt x="2255520" y="310896"/>
                  </a:lnTo>
                  <a:lnTo>
                    <a:pt x="3041904" y="256032"/>
                  </a:lnTo>
                  <a:lnTo>
                    <a:pt x="3867912" y="202692"/>
                  </a:lnTo>
                  <a:lnTo>
                    <a:pt x="4722876" y="149352"/>
                  </a:lnTo>
                  <a:lnTo>
                    <a:pt x="5596128" y="100584"/>
                  </a:lnTo>
                  <a:lnTo>
                    <a:pt x="6036564" y="77724"/>
                  </a:lnTo>
                  <a:close/>
                </a:path>
                <a:path w="10692765" h="518159">
                  <a:moveTo>
                    <a:pt x="10692384" y="0"/>
                  </a:moveTo>
                  <a:lnTo>
                    <a:pt x="10460736" y="4572"/>
                  </a:lnTo>
                  <a:lnTo>
                    <a:pt x="10006584" y="18288"/>
                  </a:lnTo>
                  <a:lnTo>
                    <a:pt x="9560052" y="32004"/>
                  </a:lnTo>
                  <a:lnTo>
                    <a:pt x="9125712" y="47244"/>
                  </a:lnTo>
                  <a:lnTo>
                    <a:pt x="8702040" y="64008"/>
                  </a:lnTo>
                  <a:lnTo>
                    <a:pt x="8285988" y="80772"/>
                  </a:lnTo>
                  <a:lnTo>
                    <a:pt x="7882128" y="100584"/>
                  </a:lnTo>
                  <a:lnTo>
                    <a:pt x="7487412" y="118872"/>
                  </a:lnTo>
                  <a:lnTo>
                    <a:pt x="7103364" y="140208"/>
                  </a:lnTo>
                  <a:lnTo>
                    <a:pt x="6726936" y="161544"/>
                  </a:lnTo>
                  <a:lnTo>
                    <a:pt x="6361176" y="182880"/>
                  </a:lnTo>
                  <a:lnTo>
                    <a:pt x="6004560" y="205740"/>
                  </a:lnTo>
                  <a:lnTo>
                    <a:pt x="5487924" y="242316"/>
                  </a:lnTo>
                  <a:lnTo>
                    <a:pt x="4831080" y="291084"/>
                  </a:lnTo>
                  <a:lnTo>
                    <a:pt x="4518660" y="316992"/>
                  </a:lnTo>
                  <a:lnTo>
                    <a:pt x="4642104" y="315468"/>
                  </a:lnTo>
                  <a:lnTo>
                    <a:pt x="4920996" y="310896"/>
                  </a:lnTo>
                  <a:lnTo>
                    <a:pt x="5237988" y="307848"/>
                  </a:lnTo>
                  <a:lnTo>
                    <a:pt x="5582412" y="304800"/>
                  </a:lnTo>
                  <a:lnTo>
                    <a:pt x="6347460" y="304800"/>
                  </a:lnTo>
                  <a:lnTo>
                    <a:pt x="6760464" y="309372"/>
                  </a:lnTo>
                  <a:lnTo>
                    <a:pt x="7184136" y="315468"/>
                  </a:lnTo>
                  <a:lnTo>
                    <a:pt x="7616952" y="323088"/>
                  </a:lnTo>
                  <a:lnTo>
                    <a:pt x="8055864" y="335280"/>
                  </a:lnTo>
                  <a:lnTo>
                    <a:pt x="8490204" y="352044"/>
                  </a:lnTo>
                  <a:lnTo>
                    <a:pt x="8924544" y="370332"/>
                  </a:lnTo>
                  <a:lnTo>
                    <a:pt x="9241536" y="388620"/>
                  </a:lnTo>
                  <a:lnTo>
                    <a:pt x="9450324" y="402336"/>
                  </a:lnTo>
                  <a:lnTo>
                    <a:pt x="9657588" y="416052"/>
                  </a:lnTo>
                  <a:lnTo>
                    <a:pt x="9855708" y="431292"/>
                  </a:lnTo>
                  <a:lnTo>
                    <a:pt x="10053828" y="448056"/>
                  </a:lnTo>
                  <a:lnTo>
                    <a:pt x="10241280" y="466344"/>
                  </a:lnTo>
                  <a:lnTo>
                    <a:pt x="10428732" y="486156"/>
                  </a:lnTo>
                  <a:lnTo>
                    <a:pt x="10605516" y="507492"/>
                  </a:lnTo>
                  <a:lnTo>
                    <a:pt x="10692384" y="518160"/>
                  </a:lnTo>
                  <a:lnTo>
                    <a:pt x="10692384" y="0"/>
                  </a:lnTo>
                  <a:close/>
                </a:path>
              </a:pathLst>
            </a:custGeom>
            <a:solidFill>
              <a:srgbClr val="9CC3E6"/>
            </a:solidFill>
          </p:spPr>
          <p:txBody>
            <a:bodyPr wrap="square" lIns="0" tIns="0" rIns="0" bIns="0" rtlCol="0"/>
            <a:lstStyle/>
            <a:p>
              <a:endParaRPr/>
            </a:p>
          </p:txBody>
        </p:sp>
        <p:sp>
          <p:nvSpPr>
            <p:cNvPr id="4" name="object 4"/>
            <p:cNvSpPr/>
            <p:nvPr/>
          </p:nvSpPr>
          <p:spPr>
            <a:xfrm>
              <a:off x="1404" y="771143"/>
              <a:ext cx="10692765" cy="868680"/>
            </a:xfrm>
            <a:custGeom>
              <a:avLst/>
              <a:gdLst/>
              <a:ahLst/>
              <a:cxnLst/>
              <a:rect l="l" t="t" r="r" b="b"/>
              <a:pathLst>
                <a:path w="10692765" h="868680">
                  <a:moveTo>
                    <a:pt x="10692380" y="15239"/>
                  </a:moveTo>
                  <a:lnTo>
                    <a:pt x="10692380" y="0"/>
                  </a:lnTo>
                  <a:lnTo>
                    <a:pt x="10649708" y="0"/>
                  </a:lnTo>
                  <a:lnTo>
                    <a:pt x="9508232" y="0"/>
                  </a:lnTo>
                  <a:lnTo>
                    <a:pt x="9247628" y="4571"/>
                  </a:lnTo>
                  <a:lnTo>
                    <a:pt x="8700512" y="16763"/>
                  </a:lnTo>
                  <a:lnTo>
                    <a:pt x="8116820" y="33527"/>
                  </a:lnTo>
                  <a:lnTo>
                    <a:pt x="7499600" y="54863"/>
                  </a:lnTo>
                  <a:lnTo>
                    <a:pt x="6850376" y="82295"/>
                  </a:lnTo>
                  <a:lnTo>
                    <a:pt x="6167625" y="114299"/>
                  </a:lnTo>
                  <a:lnTo>
                    <a:pt x="5452869" y="152399"/>
                  </a:lnTo>
                  <a:lnTo>
                    <a:pt x="4707633" y="193547"/>
                  </a:lnTo>
                  <a:lnTo>
                    <a:pt x="4320537" y="217931"/>
                  </a:lnTo>
                  <a:lnTo>
                    <a:pt x="3998973" y="237743"/>
                  </a:lnTo>
                  <a:lnTo>
                    <a:pt x="3371085" y="277367"/>
                  </a:lnTo>
                  <a:lnTo>
                    <a:pt x="2764533" y="318515"/>
                  </a:lnTo>
                  <a:lnTo>
                    <a:pt x="2180841" y="359663"/>
                  </a:lnTo>
                  <a:lnTo>
                    <a:pt x="1362456" y="419099"/>
                  </a:lnTo>
                  <a:lnTo>
                    <a:pt x="403860" y="492251"/>
                  </a:lnTo>
                  <a:lnTo>
                    <a:pt x="0" y="524255"/>
                  </a:lnTo>
                  <a:lnTo>
                    <a:pt x="0" y="868679"/>
                  </a:lnTo>
                  <a:lnTo>
                    <a:pt x="153924" y="844295"/>
                  </a:lnTo>
                  <a:lnTo>
                    <a:pt x="492252" y="790955"/>
                  </a:lnTo>
                  <a:lnTo>
                    <a:pt x="873252" y="734567"/>
                  </a:lnTo>
                  <a:lnTo>
                    <a:pt x="1301496" y="675131"/>
                  </a:lnTo>
                  <a:lnTo>
                    <a:pt x="1775457" y="614171"/>
                  </a:lnTo>
                  <a:lnTo>
                    <a:pt x="2293617" y="551687"/>
                  </a:lnTo>
                  <a:lnTo>
                    <a:pt x="2857497" y="489203"/>
                  </a:lnTo>
                  <a:lnTo>
                    <a:pt x="3471669" y="426719"/>
                  </a:lnTo>
                  <a:lnTo>
                    <a:pt x="3962397" y="380999"/>
                  </a:lnTo>
                  <a:lnTo>
                    <a:pt x="4303773" y="350519"/>
                  </a:lnTo>
                  <a:lnTo>
                    <a:pt x="4655817" y="321563"/>
                  </a:lnTo>
                  <a:lnTo>
                    <a:pt x="5023101" y="292607"/>
                  </a:lnTo>
                  <a:lnTo>
                    <a:pt x="5401053" y="263651"/>
                  </a:lnTo>
                  <a:lnTo>
                    <a:pt x="5792721" y="236219"/>
                  </a:lnTo>
                  <a:lnTo>
                    <a:pt x="6195057" y="208787"/>
                  </a:lnTo>
                  <a:lnTo>
                    <a:pt x="6608060" y="184403"/>
                  </a:lnTo>
                  <a:lnTo>
                    <a:pt x="7036304" y="158495"/>
                  </a:lnTo>
                  <a:lnTo>
                    <a:pt x="7478264" y="135635"/>
                  </a:lnTo>
                  <a:lnTo>
                    <a:pt x="7929368" y="112775"/>
                  </a:lnTo>
                  <a:lnTo>
                    <a:pt x="8394188" y="91439"/>
                  </a:lnTo>
                  <a:lnTo>
                    <a:pt x="8874248" y="71627"/>
                  </a:lnTo>
                  <a:lnTo>
                    <a:pt x="9364976" y="53339"/>
                  </a:lnTo>
                  <a:lnTo>
                    <a:pt x="9867896" y="38099"/>
                  </a:lnTo>
                  <a:lnTo>
                    <a:pt x="10386056" y="22859"/>
                  </a:lnTo>
                  <a:lnTo>
                    <a:pt x="10649708" y="15239"/>
                  </a:lnTo>
                  <a:lnTo>
                    <a:pt x="10692380" y="15239"/>
                  </a:lnTo>
                  <a:close/>
                </a:path>
              </a:pathLst>
            </a:custGeom>
            <a:solidFill>
              <a:srgbClr val="56C3CA"/>
            </a:solidFill>
          </p:spPr>
          <p:txBody>
            <a:bodyPr wrap="square" lIns="0" tIns="0" rIns="0" bIns="0" rtlCol="0"/>
            <a:lstStyle/>
            <a:p>
              <a:endParaRPr/>
            </a:p>
          </p:txBody>
        </p:sp>
        <p:sp>
          <p:nvSpPr>
            <p:cNvPr id="5" name="object 5"/>
            <p:cNvSpPr/>
            <p:nvPr/>
          </p:nvSpPr>
          <p:spPr>
            <a:xfrm>
              <a:off x="124848" y="877823"/>
              <a:ext cx="3324225" cy="620395"/>
            </a:xfrm>
            <a:custGeom>
              <a:avLst/>
              <a:gdLst/>
              <a:ahLst/>
              <a:cxnLst/>
              <a:rect l="l" t="t" r="r" b="b"/>
              <a:pathLst>
                <a:path w="3324225" h="620394">
                  <a:moveTo>
                    <a:pt x="3323841" y="516635"/>
                  </a:moveTo>
                  <a:lnTo>
                    <a:pt x="3323841" y="103631"/>
                  </a:lnTo>
                  <a:lnTo>
                    <a:pt x="3315816" y="63007"/>
                  </a:lnTo>
                  <a:lnTo>
                    <a:pt x="3293932" y="30098"/>
                  </a:lnTo>
                  <a:lnTo>
                    <a:pt x="3261476" y="8048"/>
                  </a:lnTo>
                  <a:lnTo>
                    <a:pt x="3221733" y="0"/>
                  </a:lnTo>
                  <a:lnTo>
                    <a:pt x="103632" y="0"/>
                  </a:lnTo>
                  <a:lnTo>
                    <a:pt x="63650" y="8048"/>
                  </a:lnTo>
                  <a:lnTo>
                    <a:pt x="30670" y="30098"/>
                  </a:lnTo>
                  <a:lnTo>
                    <a:pt x="8262" y="63007"/>
                  </a:lnTo>
                  <a:lnTo>
                    <a:pt x="0" y="103631"/>
                  </a:lnTo>
                  <a:lnTo>
                    <a:pt x="0" y="516635"/>
                  </a:lnTo>
                  <a:lnTo>
                    <a:pt x="8262" y="556617"/>
                  </a:lnTo>
                  <a:lnTo>
                    <a:pt x="30670" y="589597"/>
                  </a:lnTo>
                  <a:lnTo>
                    <a:pt x="63650" y="612005"/>
                  </a:lnTo>
                  <a:lnTo>
                    <a:pt x="103632" y="620267"/>
                  </a:lnTo>
                  <a:lnTo>
                    <a:pt x="3221733" y="620267"/>
                  </a:lnTo>
                  <a:lnTo>
                    <a:pt x="3261476" y="612005"/>
                  </a:lnTo>
                  <a:lnTo>
                    <a:pt x="3293932" y="589597"/>
                  </a:lnTo>
                  <a:lnTo>
                    <a:pt x="3315816" y="556617"/>
                  </a:lnTo>
                  <a:lnTo>
                    <a:pt x="3323841" y="516635"/>
                  </a:lnTo>
                  <a:close/>
                </a:path>
              </a:pathLst>
            </a:custGeom>
            <a:solidFill>
              <a:srgbClr val="FFFFFF"/>
            </a:solidFill>
          </p:spPr>
          <p:txBody>
            <a:bodyPr wrap="square" lIns="0" tIns="0" rIns="0" bIns="0" rtlCol="0"/>
            <a:lstStyle/>
            <a:p>
              <a:endParaRPr/>
            </a:p>
          </p:txBody>
        </p:sp>
        <p:sp>
          <p:nvSpPr>
            <p:cNvPr id="6" name="object 6"/>
            <p:cNvSpPr/>
            <p:nvPr/>
          </p:nvSpPr>
          <p:spPr>
            <a:xfrm>
              <a:off x="124848" y="877823"/>
              <a:ext cx="3324225" cy="620395"/>
            </a:xfrm>
            <a:custGeom>
              <a:avLst/>
              <a:gdLst/>
              <a:ahLst/>
              <a:cxnLst/>
              <a:rect l="l" t="t" r="r" b="b"/>
              <a:pathLst>
                <a:path w="3324225" h="620394">
                  <a:moveTo>
                    <a:pt x="0" y="103631"/>
                  </a:moveTo>
                  <a:lnTo>
                    <a:pt x="8262" y="63007"/>
                  </a:lnTo>
                  <a:lnTo>
                    <a:pt x="30670" y="30098"/>
                  </a:lnTo>
                  <a:lnTo>
                    <a:pt x="63650" y="8048"/>
                  </a:lnTo>
                  <a:lnTo>
                    <a:pt x="103632" y="0"/>
                  </a:lnTo>
                  <a:lnTo>
                    <a:pt x="3221733" y="0"/>
                  </a:lnTo>
                  <a:lnTo>
                    <a:pt x="3261476" y="8048"/>
                  </a:lnTo>
                  <a:lnTo>
                    <a:pt x="3293932" y="30098"/>
                  </a:lnTo>
                  <a:lnTo>
                    <a:pt x="3315816" y="63007"/>
                  </a:lnTo>
                  <a:lnTo>
                    <a:pt x="3323841" y="103631"/>
                  </a:lnTo>
                  <a:lnTo>
                    <a:pt x="3323841" y="516635"/>
                  </a:lnTo>
                  <a:lnTo>
                    <a:pt x="3315816" y="556617"/>
                  </a:lnTo>
                  <a:lnTo>
                    <a:pt x="3293932" y="589597"/>
                  </a:lnTo>
                  <a:lnTo>
                    <a:pt x="3261476" y="612005"/>
                  </a:lnTo>
                  <a:lnTo>
                    <a:pt x="3221733" y="620267"/>
                  </a:lnTo>
                  <a:lnTo>
                    <a:pt x="103632" y="620267"/>
                  </a:lnTo>
                  <a:lnTo>
                    <a:pt x="63650" y="612005"/>
                  </a:lnTo>
                  <a:lnTo>
                    <a:pt x="30670" y="589597"/>
                  </a:lnTo>
                  <a:lnTo>
                    <a:pt x="8262" y="556617"/>
                  </a:lnTo>
                  <a:lnTo>
                    <a:pt x="0" y="516635"/>
                  </a:lnTo>
                  <a:lnTo>
                    <a:pt x="0" y="103631"/>
                  </a:lnTo>
                  <a:close/>
                </a:path>
              </a:pathLst>
            </a:custGeom>
            <a:ln w="16705">
              <a:solidFill>
                <a:srgbClr val="000094"/>
              </a:solidFill>
            </a:ln>
          </p:spPr>
          <p:txBody>
            <a:bodyPr wrap="square" lIns="0" tIns="0" rIns="0" bIns="0" rtlCol="0"/>
            <a:lstStyle/>
            <a:p>
              <a:endParaRPr/>
            </a:p>
          </p:txBody>
        </p:sp>
      </p:grpSp>
      <p:sp>
        <p:nvSpPr>
          <p:cNvPr id="7" name="object 7"/>
          <p:cNvSpPr txBox="1">
            <a:spLocks noGrp="1"/>
          </p:cNvSpPr>
          <p:nvPr>
            <p:ph type="title"/>
          </p:nvPr>
        </p:nvSpPr>
        <p:spPr>
          <a:xfrm>
            <a:off x="185114" y="1011225"/>
            <a:ext cx="3203692" cy="335989"/>
          </a:xfrm>
          <a:prstGeom prst="rect">
            <a:avLst/>
          </a:prstGeom>
        </p:spPr>
        <p:txBody>
          <a:bodyPr vert="horz" wrap="square" lIns="0" tIns="12700" rIns="0" bIns="0" rtlCol="0">
            <a:spAutoFit/>
          </a:bodyPr>
          <a:lstStyle/>
          <a:p>
            <a:pPr marL="1905" algn="ctr">
              <a:lnSpc>
                <a:spcPct val="100000"/>
              </a:lnSpc>
              <a:spcBef>
                <a:spcPts val="100"/>
              </a:spcBef>
            </a:pPr>
            <a:r>
              <a:rPr lang="en-US" sz="2100" b="1" i="1" dirty="0">
                <a:solidFill>
                  <a:srgbClr val="1F3763"/>
                </a:solidFill>
                <a:latin typeface="Arial"/>
                <a:cs typeface="Arial"/>
              </a:rPr>
              <a:t>Membrane support layer</a:t>
            </a:r>
            <a:endParaRPr sz="1550" dirty="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dirty="0"/>
              <a:t>22</a:t>
            </a:fld>
            <a:endParaRPr dirty="0"/>
          </a:p>
        </p:txBody>
      </p:sp>
      <p:sp>
        <p:nvSpPr>
          <p:cNvPr id="29" name="TextBox 28">
            <a:extLst>
              <a:ext uri="{FF2B5EF4-FFF2-40B4-BE49-F238E27FC236}">
                <a16:creationId xmlns:a16="http://schemas.microsoft.com/office/drawing/2014/main" id="{559D7206-3283-4C4A-AF3D-22B3E66910A0}"/>
              </a:ext>
            </a:extLst>
          </p:cNvPr>
          <p:cNvSpPr txBox="1"/>
          <p:nvPr/>
        </p:nvSpPr>
        <p:spPr>
          <a:xfrm>
            <a:off x="154608" y="1498218"/>
            <a:ext cx="10493690" cy="5035353"/>
          </a:xfrm>
          <a:prstGeom prst="rect">
            <a:avLst/>
          </a:prstGeom>
          <a:noFill/>
        </p:spPr>
        <p:txBody>
          <a:bodyPr wrap="square" rtlCol="0">
            <a:spAutoFit/>
          </a:bodyPr>
          <a:lstStyle/>
          <a:p>
            <a:pPr>
              <a:lnSpc>
                <a:spcPct val="150000"/>
              </a:lnSpc>
            </a:pPr>
            <a:r>
              <a:rPr lang="en-US" b="1" dirty="0"/>
              <a:t>Membrane support layer:  </a:t>
            </a:r>
          </a:p>
          <a:p>
            <a:pPr>
              <a:lnSpc>
                <a:spcPct val="150000"/>
              </a:lnSpc>
            </a:pPr>
            <a:r>
              <a:rPr lang="en-US" b="1" i="1" u="sng" dirty="0"/>
              <a:t>Range of Application:</a:t>
            </a:r>
          </a:p>
          <a:p>
            <a:pPr marL="285750" indent="-285750">
              <a:lnSpc>
                <a:spcPct val="150000"/>
              </a:lnSpc>
              <a:buFont typeface="Arial" panose="020B0604020202020204" pitchFamily="34" charset="0"/>
              <a:buChar char="•"/>
            </a:pPr>
            <a:r>
              <a:rPr lang="en-US" b="1" dirty="0"/>
              <a:t>MF: </a:t>
            </a:r>
            <a:r>
              <a:rPr lang="en-US" dirty="0"/>
              <a:t>mainly used in the removal of pathogenic bacteria, the pretreatment processes, the removal of algae and granular impurities in surface water of drinking water, etc.</a:t>
            </a:r>
          </a:p>
          <a:p>
            <a:pPr marL="285750" indent="-285750">
              <a:lnSpc>
                <a:spcPct val="150000"/>
              </a:lnSpc>
              <a:buFont typeface="Arial" panose="020B0604020202020204" pitchFamily="34" charset="0"/>
              <a:buChar char="•"/>
            </a:pPr>
            <a:r>
              <a:rPr lang="en-US" b="1" dirty="0"/>
              <a:t>UF: </a:t>
            </a:r>
            <a:r>
              <a:rPr lang="en-US" dirty="0"/>
              <a:t>mainly used in mineral water, drinking water processing; the pretreatment or post treatment of RO membrane, the reuse of condensed water and reclaimed water, the treatment of municipal water, urban and rural drinking water, sand filter backwashing water and wastewater filtration, etc.</a:t>
            </a:r>
          </a:p>
          <a:p>
            <a:pPr marL="285750" indent="-285750">
              <a:lnSpc>
                <a:spcPct val="150000"/>
              </a:lnSpc>
              <a:buFont typeface="Arial" panose="020B0604020202020204" pitchFamily="34" charset="0"/>
              <a:buChar char="•"/>
            </a:pPr>
            <a:r>
              <a:rPr lang="en-US" b="1" dirty="0"/>
              <a:t>NF: </a:t>
            </a:r>
            <a:r>
              <a:rPr lang="en-US" dirty="0"/>
              <a:t>mainly used in the pretreatment of RO process, the purification of drinking water and industrial water, wastewater purification treatment, the concentration of valuable components in the process, etc.</a:t>
            </a:r>
          </a:p>
          <a:p>
            <a:pPr marL="285750" indent="-285750">
              <a:lnSpc>
                <a:spcPct val="150000"/>
              </a:lnSpc>
              <a:buFont typeface="Arial" panose="020B0604020202020204" pitchFamily="34" charset="0"/>
              <a:buChar char="•"/>
            </a:pPr>
            <a:r>
              <a:rPr lang="en-US" b="1" dirty="0"/>
              <a:t>RO: </a:t>
            </a:r>
            <a:r>
              <a:rPr lang="en-US" dirty="0"/>
              <a:t>mainly used in the preparation of purified water, industrial ultrapure water and medical ultrapure water, the desalination of salt water, the concentration, separation and purification of water and preparation of pure water in chemical process, the reuse of industrial waste water, etc.</a:t>
            </a:r>
          </a:p>
        </p:txBody>
      </p:sp>
    </p:spTree>
    <p:extLst>
      <p:ext uri="{BB962C8B-B14F-4D97-AF65-F5344CB8AC3E}">
        <p14:creationId xmlns:p14="http://schemas.microsoft.com/office/powerpoint/2010/main" val="1539043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397" y="771143"/>
            <a:ext cx="10692772" cy="868680"/>
            <a:chOff x="1397" y="771143"/>
            <a:chExt cx="10692772" cy="868680"/>
          </a:xfrm>
        </p:grpSpPr>
        <p:sp>
          <p:nvSpPr>
            <p:cNvPr id="3" name="object 3"/>
            <p:cNvSpPr/>
            <p:nvPr/>
          </p:nvSpPr>
          <p:spPr>
            <a:xfrm>
              <a:off x="1397" y="800099"/>
              <a:ext cx="10692765" cy="518159"/>
            </a:xfrm>
            <a:custGeom>
              <a:avLst/>
              <a:gdLst/>
              <a:ahLst/>
              <a:cxnLst/>
              <a:rect l="l" t="t" r="r" b="b"/>
              <a:pathLst>
                <a:path w="10692765" h="518159">
                  <a:moveTo>
                    <a:pt x="6036564" y="77724"/>
                  </a:moveTo>
                  <a:lnTo>
                    <a:pt x="5526024" y="82296"/>
                  </a:lnTo>
                  <a:lnTo>
                    <a:pt x="4538472" y="92964"/>
                  </a:lnTo>
                  <a:lnTo>
                    <a:pt x="3601212" y="106680"/>
                  </a:lnTo>
                  <a:lnTo>
                    <a:pt x="2731008" y="121920"/>
                  </a:lnTo>
                  <a:lnTo>
                    <a:pt x="1940052" y="137160"/>
                  </a:lnTo>
                  <a:lnTo>
                    <a:pt x="1240536" y="153924"/>
                  </a:lnTo>
                  <a:lnTo>
                    <a:pt x="384048" y="175260"/>
                  </a:lnTo>
                  <a:lnTo>
                    <a:pt x="0" y="185928"/>
                  </a:lnTo>
                  <a:lnTo>
                    <a:pt x="0" y="481584"/>
                  </a:lnTo>
                  <a:lnTo>
                    <a:pt x="262128" y="460248"/>
                  </a:lnTo>
                  <a:lnTo>
                    <a:pt x="853440" y="414528"/>
                  </a:lnTo>
                  <a:lnTo>
                    <a:pt x="1522476" y="364236"/>
                  </a:lnTo>
                  <a:lnTo>
                    <a:pt x="2255520" y="310896"/>
                  </a:lnTo>
                  <a:lnTo>
                    <a:pt x="3041904" y="256032"/>
                  </a:lnTo>
                  <a:lnTo>
                    <a:pt x="3867912" y="202692"/>
                  </a:lnTo>
                  <a:lnTo>
                    <a:pt x="4722876" y="149352"/>
                  </a:lnTo>
                  <a:lnTo>
                    <a:pt x="5596128" y="100584"/>
                  </a:lnTo>
                  <a:lnTo>
                    <a:pt x="6036564" y="77724"/>
                  </a:lnTo>
                  <a:close/>
                </a:path>
                <a:path w="10692765" h="518159">
                  <a:moveTo>
                    <a:pt x="10692384" y="0"/>
                  </a:moveTo>
                  <a:lnTo>
                    <a:pt x="10460736" y="4572"/>
                  </a:lnTo>
                  <a:lnTo>
                    <a:pt x="10006584" y="18288"/>
                  </a:lnTo>
                  <a:lnTo>
                    <a:pt x="9560052" y="32004"/>
                  </a:lnTo>
                  <a:lnTo>
                    <a:pt x="9125712" y="47244"/>
                  </a:lnTo>
                  <a:lnTo>
                    <a:pt x="8702040" y="64008"/>
                  </a:lnTo>
                  <a:lnTo>
                    <a:pt x="8285988" y="80772"/>
                  </a:lnTo>
                  <a:lnTo>
                    <a:pt x="7882128" y="100584"/>
                  </a:lnTo>
                  <a:lnTo>
                    <a:pt x="7487412" y="118872"/>
                  </a:lnTo>
                  <a:lnTo>
                    <a:pt x="7103364" y="140208"/>
                  </a:lnTo>
                  <a:lnTo>
                    <a:pt x="6726936" y="161544"/>
                  </a:lnTo>
                  <a:lnTo>
                    <a:pt x="6361176" y="182880"/>
                  </a:lnTo>
                  <a:lnTo>
                    <a:pt x="6004560" y="205740"/>
                  </a:lnTo>
                  <a:lnTo>
                    <a:pt x="5487924" y="242316"/>
                  </a:lnTo>
                  <a:lnTo>
                    <a:pt x="4831080" y="291084"/>
                  </a:lnTo>
                  <a:lnTo>
                    <a:pt x="4518660" y="316992"/>
                  </a:lnTo>
                  <a:lnTo>
                    <a:pt x="4642104" y="315468"/>
                  </a:lnTo>
                  <a:lnTo>
                    <a:pt x="4920996" y="310896"/>
                  </a:lnTo>
                  <a:lnTo>
                    <a:pt x="5237988" y="307848"/>
                  </a:lnTo>
                  <a:lnTo>
                    <a:pt x="5582412" y="304800"/>
                  </a:lnTo>
                  <a:lnTo>
                    <a:pt x="6347460" y="304800"/>
                  </a:lnTo>
                  <a:lnTo>
                    <a:pt x="6760464" y="309372"/>
                  </a:lnTo>
                  <a:lnTo>
                    <a:pt x="7184136" y="315468"/>
                  </a:lnTo>
                  <a:lnTo>
                    <a:pt x="7616952" y="323088"/>
                  </a:lnTo>
                  <a:lnTo>
                    <a:pt x="8055864" y="335280"/>
                  </a:lnTo>
                  <a:lnTo>
                    <a:pt x="8490204" y="352044"/>
                  </a:lnTo>
                  <a:lnTo>
                    <a:pt x="8924544" y="370332"/>
                  </a:lnTo>
                  <a:lnTo>
                    <a:pt x="9241536" y="388620"/>
                  </a:lnTo>
                  <a:lnTo>
                    <a:pt x="9450324" y="402336"/>
                  </a:lnTo>
                  <a:lnTo>
                    <a:pt x="9657588" y="416052"/>
                  </a:lnTo>
                  <a:lnTo>
                    <a:pt x="9855708" y="431292"/>
                  </a:lnTo>
                  <a:lnTo>
                    <a:pt x="10053828" y="448056"/>
                  </a:lnTo>
                  <a:lnTo>
                    <a:pt x="10241280" y="466344"/>
                  </a:lnTo>
                  <a:lnTo>
                    <a:pt x="10428732" y="486156"/>
                  </a:lnTo>
                  <a:lnTo>
                    <a:pt x="10605516" y="507492"/>
                  </a:lnTo>
                  <a:lnTo>
                    <a:pt x="10692384" y="518160"/>
                  </a:lnTo>
                  <a:lnTo>
                    <a:pt x="10692384" y="0"/>
                  </a:lnTo>
                  <a:close/>
                </a:path>
              </a:pathLst>
            </a:custGeom>
            <a:solidFill>
              <a:srgbClr val="9CC3E6"/>
            </a:solidFill>
          </p:spPr>
          <p:txBody>
            <a:bodyPr wrap="square" lIns="0" tIns="0" rIns="0" bIns="0" rtlCol="0"/>
            <a:lstStyle/>
            <a:p>
              <a:endParaRPr/>
            </a:p>
          </p:txBody>
        </p:sp>
        <p:sp>
          <p:nvSpPr>
            <p:cNvPr id="4" name="object 4"/>
            <p:cNvSpPr/>
            <p:nvPr/>
          </p:nvSpPr>
          <p:spPr>
            <a:xfrm>
              <a:off x="1404" y="771143"/>
              <a:ext cx="10692765" cy="868680"/>
            </a:xfrm>
            <a:custGeom>
              <a:avLst/>
              <a:gdLst/>
              <a:ahLst/>
              <a:cxnLst/>
              <a:rect l="l" t="t" r="r" b="b"/>
              <a:pathLst>
                <a:path w="10692765" h="868680">
                  <a:moveTo>
                    <a:pt x="10692380" y="15239"/>
                  </a:moveTo>
                  <a:lnTo>
                    <a:pt x="10692380" y="0"/>
                  </a:lnTo>
                  <a:lnTo>
                    <a:pt x="10649708" y="0"/>
                  </a:lnTo>
                  <a:lnTo>
                    <a:pt x="9508232" y="0"/>
                  </a:lnTo>
                  <a:lnTo>
                    <a:pt x="9247628" y="4571"/>
                  </a:lnTo>
                  <a:lnTo>
                    <a:pt x="8700512" y="16763"/>
                  </a:lnTo>
                  <a:lnTo>
                    <a:pt x="8116820" y="33527"/>
                  </a:lnTo>
                  <a:lnTo>
                    <a:pt x="7499600" y="54863"/>
                  </a:lnTo>
                  <a:lnTo>
                    <a:pt x="6850376" y="82295"/>
                  </a:lnTo>
                  <a:lnTo>
                    <a:pt x="6167625" y="114299"/>
                  </a:lnTo>
                  <a:lnTo>
                    <a:pt x="5452869" y="152399"/>
                  </a:lnTo>
                  <a:lnTo>
                    <a:pt x="4707633" y="193547"/>
                  </a:lnTo>
                  <a:lnTo>
                    <a:pt x="4320537" y="217931"/>
                  </a:lnTo>
                  <a:lnTo>
                    <a:pt x="3998973" y="237743"/>
                  </a:lnTo>
                  <a:lnTo>
                    <a:pt x="3371085" y="277367"/>
                  </a:lnTo>
                  <a:lnTo>
                    <a:pt x="2764533" y="318515"/>
                  </a:lnTo>
                  <a:lnTo>
                    <a:pt x="2180841" y="359663"/>
                  </a:lnTo>
                  <a:lnTo>
                    <a:pt x="1362456" y="419099"/>
                  </a:lnTo>
                  <a:lnTo>
                    <a:pt x="403860" y="492251"/>
                  </a:lnTo>
                  <a:lnTo>
                    <a:pt x="0" y="524255"/>
                  </a:lnTo>
                  <a:lnTo>
                    <a:pt x="0" y="868679"/>
                  </a:lnTo>
                  <a:lnTo>
                    <a:pt x="153924" y="844295"/>
                  </a:lnTo>
                  <a:lnTo>
                    <a:pt x="492252" y="790955"/>
                  </a:lnTo>
                  <a:lnTo>
                    <a:pt x="873252" y="734567"/>
                  </a:lnTo>
                  <a:lnTo>
                    <a:pt x="1301496" y="675131"/>
                  </a:lnTo>
                  <a:lnTo>
                    <a:pt x="1775457" y="614171"/>
                  </a:lnTo>
                  <a:lnTo>
                    <a:pt x="2293617" y="551687"/>
                  </a:lnTo>
                  <a:lnTo>
                    <a:pt x="2857497" y="489203"/>
                  </a:lnTo>
                  <a:lnTo>
                    <a:pt x="3471669" y="426719"/>
                  </a:lnTo>
                  <a:lnTo>
                    <a:pt x="3962397" y="380999"/>
                  </a:lnTo>
                  <a:lnTo>
                    <a:pt x="4303773" y="350519"/>
                  </a:lnTo>
                  <a:lnTo>
                    <a:pt x="4655817" y="321563"/>
                  </a:lnTo>
                  <a:lnTo>
                    <a:pt x="5023101" y="292607"/>
                  </a:lnTo>
                  <a:lnTo>
                    <a:pt x="5401053" y="263651"/>
                  </a:lnTo>
                  <a:lnTo>
                    <a:pt x="5792721" y="236219"/>
                  </a:lnTo>
                  <a:lnTo>
                    <a:pt x="6195057" y="208787"/>
                  </a:lnTo>
                  <a:lnTo>
                    <a:pt x="6608060" y="184403"/>
                  </a:lnTo>
                  <a:lnTo>
                    <a:pt x="7036304" y="158495"/>
                  </a:lnTo>
                  <a:lnTo>
                    <a:pt x="7478264" y="135635"/>
                  </a:lnTo>
                  <a:lnTo>
                    <a:pt x="7929368" y="112775"/>
                  </a:lnTo>
                  <a:lnTo>
                    <a:pt x="8394188" y="91439"/>
                  </a:lnTo>
                  <a:lnTo>
                    <a:pt x="8874248" y="71627"/>
                  </a:lnTo>
                  <a:lnTo>
                    <a:pt x="9364976" y="53339"/>
                  </a:lnTo>
                  <a:lnTo>
                    <a:pt x="9867896" y="38099"/>
                  </a:lnTo>
                  <a:lnTo>
                    <a:pt x="10386056" y="22859"/>
                  </a:lnTo>
                  <a:lnTo>
                    <a:pt x="10649708" y="15239"/>
                  </a:lnTo>
                  <a:lnTo>
                    <a:pt x="10692380" y="15239"/>
                  </a:lnTo>
                  <a:close/>
                </a:path>
              </a:pathLst>
            </a:custGeom>
            <a:solidFill>
              <a:srgbClr val="56C3CA"/>
            </a:solidFill>
          </p:spPr>
          <p:txBody>
            <a:bodyPr wrap="square" lIns="0" tIns="0" rIns="0" bIns="0" rtlCol="0"/>
            <a:lstStyle/>
            <a:p>
              <a:endParaRPr/>
            </a:p>
          </p:txBody>
        </p:sp>
        <p:sp>
          <p:nvSpPr>
            <p:cNvPr id="5" name="object 5"/>
            <p:cNvSpPr/>
            <p:nvPr/>
          </p:nvSpPr>
          <p:spPr>
            <a:xfrm>
              <a:off x="124848" y="877823"/>
              <a:ext cx="3697852" cy="620395"/>
            </a:xfrm>
            <a:custGeom>
              <a:avLst/>
              <a:gdLst/>
              <a:ahLst/>
              <a:cxnLst/>
              <a:rect l="l" t="t" r="r" b="b"/>
              <a:pathLst>
                <a:path w="3324225" h="620394">
                  <a:moveTo>
                    <a:pt x="3323841" y="516635"/>
                  </a:moveTo>
                  <a:lnTo>
                    <a:pt x="3323841" y="103631"/>
                  </a:lnTo>
                  <a:lnTo>
                    <a:pt x="3315816" y="63007"/>
                  </a:lnTo>
                  <a:lnTo>
                    <a:pt x="3293932" y="30098"/>
                  </a:lnTo>
                  <a:lnTo>
                    <a:pt x="3261476" y="8048"/>
                  </a:lnTo>
                  <a:lnTo>
                    <a:pt x="3221733" y="0"/>
                  </a:lnTo>
                  <a:lnTo>
                    <a:pt x="103632" y="0"/>
                  </a:lnTo>
                  <a:lnTo>
                    <a:pt x="63650" y="8048"/>
                  </a:lnTo>
                  <a:lnTo>
                    <a:pt x="30670" y="30098"/>
                  </a:lnTo>
                  <a:lnTo>
                    <a:pt x="8262" y="63007"/>
                  </a:lnTo>
                  <a:lnTo>
                    <a:pt x="0" y="103631"/>
                  </a:lnTo>
                  <a:lnTo>
                    <a:pt x="0" y="516635"/>
                  </a:lnTo>
                  <a:lnTo>
                    <a:pt x="8262" y="556617"/>
                  </a:lnTo>
                  <a:lnTo>
                    <a:pt x="30670" y="589597"/>
                  </a:lnTo>
                  <a:lnTo>
                    <a:pt x="63650" y="612005"/>
                  </a:lnTo>
                  <a:lnTo>
                    <a:pt x="103632" y="620267"/>
                  </a:lnTo>
                  <a:lnTo>
                    <a:pt x="3221733" y="620267"/>
                  </a:lnTo>
                  <a:lnTo>
                    <a:pt x="3261476" y="612005"/>
                  </a:lnTo>
                  <a:lnTo>
                    <a:pt x="3293932" y="589597"/>
                  </a:lnTo>
                  <a:lnTo>
                    <a:pt x="3315816" y="556617"/>
                  </a:lnTo>
                  <a:lnTo>
                    <a:pt x="3323841" y="516635"/>
                  </a:lnTo>
                  <a:close/>
                </a:path>
              </a:pathLst>
            </a:custGeom>
            <a:solidFill>
              <a:srgbClr val="FFFFFF"/>
            </a:solidFill>
          </p:spPr>
          <p:txBody>
            <a:bodyPr wrap="square" lIns="0" tIns="0" rIns="0" bIns="0" rtlCol="0"/>
            <a:lstStyle/>
            <a:p>
              <a:endParaRPr/>
            </a:p>
          </p:txBody>
        </p:sp>
        <p:sp>
          <p:nvSpPr>
            <p:cNvPr id="6" name="object 6"/>
            <p:cNvSpPr/>
            <p:nvPr/>
          </p:nvSpPr>
          <p:spPr>
            <a:xfrm>
              <a:off x="124848" y="877823"/>
              <a:ext cx="3697852" cy="620395"/>
            </a:xfrm>
            <a:custGeom>
              <a:avLst/>
              <a:gdLst/>
              <a:ahLst/>
              <a:cxnLst/>
              <a:rect l="l" t="t" r="r" b="b"/>
              <a:pathLst>
                <a:path w="3324225" h="620394">
                  <a:moveTo>
                    <a:pt x="0" y="103631"/>
                  </a:moveTo>
                  <a:lnTo>
                    <a:pt x="8262" y="63007"/>
                  </a:lnTo>
                  <a:lnTo>
                    <a:pt x="30670" y="30098"/>
                  </a:lnTo>
                  <a:lnTo>
                    <a:pt x="63650" y="8048"/>
                  </a:lnTo>
                  <a:lnTo>
                    <a:pt x="103632" y="0"/>
                  </a:lnTo>
                  <a:lnTo>
                    <a:pt x="3221733" y="0"/>
                  </a:lnTo>
                  <a:lnTo>
                    <a:pt x="3261476" y="8048"/>
                  </a:lnTo>
                  <a:lnTo>
                    <a:pt x="3293932" y="30098"/>
                  </a:lnTo>
                  <a:lnTo>
                    <a:pt x="3315816" y="63007"/>
                  </a:lnTo>
                  <a:lnTo>
                    <a:pt x="3323841" y="103631"/>
                  </a:lnTo>
                  <a:lnTo>
                    <a:pt x="3323841" y="516635"/>
                  </a:lnTo>
                  <a:lnTo>
                    <a:pt x="3315816" y="556617"/>
                  </a:lnTo>
                  <a:lnTo>
                    <a:pt x="3293932" y="589597"/>
                  </a:lnTo>
                  <a:lnTo>
                    <a:pt x="3261476" y="612005"/>
                  </a:lnTo>
                  <a:lnTo>
                    <a:pt x="3221733" y="620267"/>
                  </a:lnTo>
                  <a:lnTo>
                    <a:pt x="103632" y="620267"/>
                  </a:lnTo>
                  <a:lnTo>
                    <a:pt x="63650" y="612005"/>
                  </a:lnTo>
                  <a:lnTo>
                    <a:pt x="30670" y="589597"/>
                  </a:lnTo>
                  <a:lnTo>
                    <a:pt x="8262" y="556617"/>
                  </a:lnTo>
                  <a:lnTo>
                    <a:pt x="0" y="516635"/>
                  </a:lnTo>
                  <a:lnTo>
                    <a:pt x="0" y="103631"/>
                  </a:lnTo>
                  <a:close/>
                </a:path>
              </a:pathLst>
            </a:custGeom>
            <a:ln w="16705">
              <a:solidFill>
                <a:srgbClr val="000094"/>
              </a:solidFill>
            </a:ln>
          </p:spPr>
          <p:txBody>
            <a:bodyPr wrap="square" lIns="0" tIns="0" rIns="0" bIns="0" rtlCol="0"/>
            <a:lstStyle/>
            <a:p>
              <a:endParaRPr/>
            </a:p>
          </p:txBody>
        </p:sp>
      </p:grpSp>
      <p:sp>
        <p:nvSpPr>
          <p:cNvPr id="7" name="object 7"/>
          <p:cNvSpPr txBox="1">
            <a:spLocks noGrp="1"/>
          </p:cNvSpPr>
          <p:nvPr>
            <p:ph type="title"/>
          </p:nvPr>
        </p:nvSpPr>
        <p:spPr>
          <a:xfrm>
            <a:off x="185114" y="1011225"/>
            <a:ext cx="3637586" cy="335989"/>
          </a:xfrm>
          <a:prstGeom prst="rect">
            <a:avLst/>
          </a:prstGeom>
        </p:spPr>
        <p:txBody>
          <a:bodyPr vert="horz" wrap="square" lIns="0" tIns="12700" rIns="0" bIns="0" rtlCol="0">
            <a:spAutoFit/>
          </a:bodyPr>
          <a:lstStyle/>
          <a:p>
            <a:pPr marL="1905" algn="ctr">
              <a:lnSpc>
                <a:spcPct val="100000"/>
              </a:lnSpc>
              <a:spcBef>
                <a:spcPts val="100"/>
              </a:spcBef>
            </a:pPr>
            <a:r>
              <a:rPr lang="en-US" sz="2100" b="1" i="1" dirty="0">
                <a:solidFill>
                  <a:srgbClr val="1F3763"/>
                </a:solidFill>
                <a:latin typeface="Arial"/>
                <a:cs typeface="Arial"/>
              </a:rPr>
              <a:t>Electrospinning nonwoven</a:t>
            </a:r>
            <a:endParaRPr sz="1550" dirty="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dirty="0"/>
              <a:t>23</a:t>
            </a:fld>
            <a:endParaRPr dirty="0"/>
          </a:p>
        </p:txBody>
      </p:sp>
      <p:sp>
        <p:nvSpPr>
          <p:cNvPr id="29" name="TextBox 28">
            <a:extLst>
              <a:ext uri="{FF2B5EF4-FFF2-40B4-BE49-F238E27FC236}">
                <a16:creationId xmlns:a16="http://schemas.microsoft.com/office/drawing/2014/main" id="{559D7206-3283-4C4A-AF3D-22B3E66910A0}"/>
              </a:ext>
            </a:extLst>
          </p:cNvPr>
          <p:cNvSpPr txBox="1"/>
          <p:nvPr/>
        </p:nvSpPr>
        <p:spPr>
          <a:xfrm>
            <a:off x="381175" y="1602916"/>
            <a:ext cx="5879925" cy="4204356"/>
          </a:xfrm>
          <a:prstGeom prst="rect">
            <a:avLst/>
          </a:prstGeom>
          <a:noFill/>
        </p:spPr>
        <p:txBody>
          <a:bodyPr wrap="square" rtlCol="0">
            <a:spAutoFit/>
          </a:bodyPr>
          <a:lstStyle/>
          <a:p>
            <a:pPr>
              <a:lnSpc>
                <a:spcPct val="150000"/>
              </a:lnSpc>
            </a:pPr>
            <a:r>
              <a:rPr lang="en-US" b="1" dirty="0"/>
              <a:t>Electrospinning process:  </a:t>
            </a:r>
          </a:p>
          <a:p>
            <a:pPr marL="285750" indent="-285750">
              <a:lnSpc>
                <a:spcPct val="150000"/>
              </a:lnSpc>
              <a:buFont typeface="Arial" panose="020B0604020202020204" pitchFamily="34" charset="0"/>
              <a:buChar char="•"/>
            </a:pPr>
            <a:r>
              <a:rPr lang="en-US" dirty="0"/>
              <a:t>Ultrafine fibers by using an electric field. Polymer solution is drawn into thin fibers, forming a porous structure. Benefits include fine fibers, customized properties, and uses in filtration, medicine, and energy.</a:t>
            </a:r>
          </a:p>
          <a:p>
            <a:pPr marL="285750" indent="-285750">
              <a:lnSpc>
                <a:spcPct val="150000"/>
              </a:lnSpc>
              <a:buFont typeface="Arial" panose="020B0604020202020204" pitchFamily="34" charset="0"/>
              <a:buChar char="•"/>
            </a:pPr>
            <a:r>
              <a:rPr lang="en-US" dirty="0"/>
              <a:t>A drawback of electrospinning is its slow production due to the intricate process of creating fine fibers individually. The method can also be expensive and complex, which can limit its widespread use. In addition, finding solvent with friendly environment ability is a key. </a:t>
            </a:r>
          </a:p>
        </p:txBody>
      </p:sp>
      <p:pic>
        <p:nvPicPr>
          <p:cNvPr id="9" name="Picture 8">
            <a:extLst>
              <a:ext uri="{FF2B5EF4-FFF2-40B4-BE49-F238E27FC236}">
                <a16:creationId xmlns:a16="http://schemas.microsoft.com/office/drawing/2014/main" id="{AB13FFC8-BC1C-4E19-94C4-AB8E5B76A710}"/>
              </a:ext>
            </a:extLst>
          </p:cNvPr>
          <p:cNvPicPr>
            <a:picLocks noChangeAspect="1"/>
          </p:cNvPicPr>
          <p:nvPr/>
        </p:nvPicPr>
        <p:blipFill>
          <a:blip r:embed="rId2"/>
          <a:stretch>
            <a:fillRect/>
          </a:stretch>
        </p:blipFill>
        <p:spPr>
          <a:xfrm>
            <a:off x="6121400" y="2181094"/>
            <a:ext cx="4572000" cy="3048000"/>
          </a:xfrm>
          <a:prstGeom prst="rect">
            <a:avLst/>
          </a:prstGeom>
        </p:spPr>
      </p:pic>
    </p:spTree>
    <p:extLst>
      <p:ext uri="{BB962C8B-B14F-4D97-AF65-F5344CB8AC3E}">
        <p14:creationId xmlns:p14="http://schemas.microsoft.com/office/powerpoint/2010/main" val="2930223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397" y="771143"/>
            <a:ext cx="10692772" cy="868680"/>
            <a:chOff x="1397" y="771143"/>
            <a:chExt cx="10692772" cy="868680"/>
          </a:xfrm>
        </p:grpSpPr>
        <p:sp>
          <p:nvSpPr>
            <p:cNvPr id="3" name="object 3"/>
            <p:cNvSpPr/>
            <p:nvPr/>
          </p:nvSpPr>
          <p:spPr>
            <a:xfrm>
              <a:off x="1397" y="800099"/>
              <a:ext cx="10692765" cy="518159"/>
            </a:xfrm>
            <a:custGeom>
              <a:avLst/>
              <a:gdLst/>
              <a:ahLst/>
              <a:cxnLst/>
              <a:rect l="l" t="t" r="r" b="b"/>
              <a:pathLst>
                <a:path w="10692765" h="518159">
                  <a:moveTo>
                    <a:pt x="6036564" y="77724"/>
                  </a:moveTo>
                  <a:lnTo>
                    <a:pt x="5526024" y="82296"/>
                  </a:lnTo>
                  <a:lnTo>
                    <a:pt x="4538472" y="92964"/>
                  </a:lnTo>
                  <a:lnTo>
                    <a:pt x="3601212" y="106680"/>
                  </a:lnTo>
                  <a:lnTo>
                    <a:pt x="2731008" y="121920"/>
                  </a:lnTo>
                  <a:lnTo>
                    <a:pt x="1940052" y="137160"/>
                  </a:lnTo>
                  <a:lnTo>
                    <a:pt x="1240536" y="153924"/>
                  </a:lnTo>
                  <a:lnTo>
                    <a:pt x="384048" y="175260"/>
                  </a:lnTo>
                  <a:lnTo>
                    <a:pt x="0" y="185928"/>
                  </a:lnTo>
                  <a:lnTo>
                    <a:pt x="0" y="481584"/>
                  </a:lnTo>
                  <a:lnTo>
                    <a:pt x="262128" y="460248"/>
                  </a:lnTo>
                  <a:lnTo>
                    <a:pt x="853440" y="414528"/>
                  </a:lnTo>
                  <a:lnTo>
                    <a:pt x="1522476" y="364236"/>
                  </a:lnTo>
                  <a:lnTo>
                    <a:pt x="2255520" y="310896"/>
                  </a:lnTo>
                  <a:lnTo>
                    <a:pt x="3041904" y="256032"/>
                  </a:lnTo>
                  <a:lnTo>
                    <a:pt x="3867912" y="202692"/>
                  </a:lnTo>
                  <a:lnTo>
                    <a:pt x="4722876" y="149352"/>
                  </a:lnTo>
                  <a:lnTo>
                    <a:pt x="5596128" y="100584"/>
                  </a:lnTo>
                  <a:lnTo>
                    <a:pt x="6036564" y="77724"/>
                  </a:lnTo>
                  <a:close/>
                </a:path>
                <a:path w="10692765" h="518159">
                  <a:moveTo>
                    <a:pt x="10692384" y="0"/>
                  </a:moveTo>
                  <a:lnTo>
                    <a:pt x="10460736" y="4572"/>
                  </a:lnTo>
                  <a:lnTo>
                    <a:pt x="10006584" y="18288"/>
                  </a:lnTo>
                  <a:lnTo>
                    <a:pt x="9560052" y="32004"/>
                  </a:lnTo>
                  <a:lnTo>
                    <a:pt x="9125712" y="47244"/>
                  </a:lnTo>
                  <a:lnTo>
                    <a:pt x="8702040" y="64008"/>
                  </a:lnTo>
                  <a:lnTo>
                    <a:pt x="8285988" y="80772"/>
                  </a:lnTo>
                  <a:lnTo>
                    <a:pt x="7882128" y="100584"/>
                  </a:lnTo>
                  <a:lnTo>
                    <a:pt x="7487412" y="118872"/>
                  </a:lnTo>
                  <a:lnTo>
                    <a:pt x="7103364" y="140208"/>
                  </a:lnTo>
                  <a:lnTo>
                    <a:pt x="6726936" y="161544"/>
                  </a:lnTo>
                  <a:lnTo>
                    <a:pt x="6361176" y="182880"/>
                  </a:lnTo>
                  <a:lnTo>
                    <a:pt x="6004560" y="205740"/>
                  </a:lnTo>
                  <a:lnTo>
                    <a:pt x="5487924" y="242316"/>
                  </a:lnTo>
                  <a:lnTo>
                    <a:pt x="4831080" y="291084"/>
                  </a:lnTo>
                  <a:lnTo>
                    <a:pt x="4518660" y="316992"/>
                  </a:lnTo>
                  <a:lnTo>
                    <a:pt x="4642104" y="315468"/>
                  </a:lnTo>
                  <a:lnTo>
                    <a:pt x="4920996" y="310896"/>
                  </a:lnTo>
                  <a:lnTo>
                    <a:pt x="5237988" y="307848"/>
                  </a:lnTo>
                  <a:lnTo>
                    <a:pt x="5582412" y="304800"/>
                  </a:lnTo>
                  <a:lnTo>
                    <a:pt x="6347460" y="304800"/>
                  </a:lnTo>
                  <a:lnTo>
                    <a:pt x="6760464" y="309372"/>
                  </a:lnTo>
                  <a:lnTo>
                    <a:pt x="7184136" y="315468"/>
                  </a:lnTo>
                  <a:lnTo>
                    <a:pt x="7616952" y="323088"/>
                  </a:lnTo>
                  <a:lnTo>
                    <a:pt x="8055864" y="335280"/>
                  </a:lnTo>
                  <a:lnTo>
                    <a:pt x="8490204" y="352044"/>
                  </a:lnTo>
                  <a:lnTo>
                    <a:pt x="8924544" y="370332"/>
                  </a:lnTo>
                  <a:lnTo>
                    <a:pt x="9241536" y="388620"/>
                  </a:lnTo>
                  <a:lnTo>
                    <a:pt x="9450324" y="402336"/>
                  </a:lnTo>
                  <a:lnTo>
                    <a:pt x="9657588" y="416052"/>
                  </a:lnTo>
                  <a:lnTo>
                    <a:pt x="9855708" y="431292"/>
                  </a:lnTo>
                  <a:lnTo>
                    <a:pt x="10053828" y="448056"/>
                  </a:lnTo>
                  <a:lnTo>
                    <a:pt x="10241280" y="466344"/>
                  </a:lnTo>
                  <a:lnTo>
                    <a:pt x="10428732" y="486156"/>
                  </a:lnTo>
                  <a:lnTo>
                    <a:pt x="10605516" y="507492"/>
                  </a:lnTo>
                  <a:lnTo>
                    <a:pt x="10692384" y="518160"/>
                  </a:lnTo>
                  <a:lnTo>
                    <a:pt x="10692384" y="0"/>
                  </a:lnTo>
                  <a:close/>
                </a:path>
              </a:pathLst>
            </a:custGeom>
            <a:solidFill>
              <a:srgbClr val="9CC3E6"/>
            </a:solidFill>
          </p:spPr>
          <p:txBody>
            <a:bodyPr wrap="square" lIns="0" tIns="0" rIns="0" bIns="0" rtlCol="0"/>
            <a:lstStyle/>
            <a:p>
              <a:endParaRPr/>
            </a:p>
          </p:txBody>
        </p:sp>
        <p:sp>
          <p:nvSpPr>
            <p:cNvPr id="4" name="object 4"/>
            <p:cNvSpPr/>
            <p:nvPr/>
          </p:nvSpPr>
          <p:spPr>
            <a:xfrm>
              <a:off x="1404" y="771143"/>
              <a:ext cx="10692765" cy="868680"/>
            </a:xfrm>
            <a:custGeom>
              <a:avLst/>
              <a:gdLst/>
              <a:ahLst/>
              <a:cxnLst/>
              <a:rect l="l" t="t" r="r" b="b"/>
              <a:pathLst>
                <a:path w="10692765" h="868680">
                  <a:moveTo>
                    <a:pt x="10692380" y="15239"/>
                  </a:moveTo>
                  <a:lnTo>
                    <a:pt x="10692380" y="0"/>
                  </a:lnTo>
                  <a:lnTo>
                    <a:pt x="10649708" y="0"/>
                  </a:lnTo>
                  <a:lnTo>
                    <a:pt x="9508232" y="0"/>
                  </a:lnTo>
                  <a:lnTo>
                    <a:pt x="9247628" y="4571"/>
                  </a:lnTo>
                  <a:lnTo>
                    <a:pt x="8700512" y="16763"/>
                  </a:lnTo>
                  <a:lnTo>
                    <a:pt x="8116820" y="33527"/>
                  </a:lnTo>
                  <a:lnTo>
                    <a:pt x="7499600" y="54863"/>
                  </a:lnTo>
                  <a:lnTo>
                    <a:pt x="6850376" y="82295"/>
                  </a:lnTo>
                  <a:lnTo>
                    <a:pt x="6167625" y="114299"/>
                  </a:lnTo>
                  <a:lnTo>
                    <a:pt x="5452869" y="152399"/>
                  </a:lnTo>
                  <a:lnTo>
                    <a:pt x="4707633" y="193547"/>
                  </a:lnTo>
                  <a:lnTo>
                    <a:pt x="4320537" y="217931"/>
                  </a:lnTo>
                  <a:lnTo>
                    <a:pt x="3998973" y="237743"/>
                  </a:lnTo>
                  <a:lnTo>
                    <a:pt x="3371085" y="277367"/>
                  </a:lnTo>
                  <a:lnTo>
                    <a:pt x="2764533" y="318515"/>
                  </a:lnTo>
                  <a:lnTo>
                    <a:pt x="2180841" y="359663"/>
                  </a:lnTo>
                  <a:lnTo>
                    <a:pt x="1362456" y="419099"/>
                  </a:lnTo>
                  <a:lnTo>
                    <a:pt x="403860" y="492251"/>
                  </a:lnTo>
                  <a:lnTo>
                    <a:pt x="0" y="524255"/>
                  </a:lnTo>
                  <a:lnTo>
                    <a:pt x="0" y="868679"/>
                  </a:lnTo>
                  <a:lnTo>
                    <a:pt x="153924" y="844295"/>
                  </a:lnTo>
                  <a:lnTo>
                    <a:pt x="492252" y="790955"/>
                  </a:lnTo>
                  <a:lnTo>
                    <a:pt x="873252" y="734567"/>
                  </a:lnTo>
                  <a:lnTo>
                    <a:pt x="1301496" y="675131"/>
                  </a:lnTo>
                  <a:lnTo>
                    <a:pt x="1775457" y="614171"/>
                  </a:lnTo>
                  <a:lnTo>
                    <a:pt x="2293617" y="551687"/>
                  </a:lnTo>
                  <a:lnTo>
                    <a:pt x="2857497" y="489203"/>
                  </a:lnTo>
                  <a:lnTo>
                    <a:pt x="3471669" y="426719"/>
                  </a:lnTo>
                  <a:lnTo>
                    <a:pt x="3962397" y="380999"/>
                  </a:lnTo>
                  <a:lnTo>
                    <a:pt x="4303773" y="350519"/>
                  </a:lnTo>
                  <a:lnTo>
                    <a:pt x="4655817" y="321563"/>
                  </a:lnTo>
                  <a:lnTo>
                    <a:pt x="5023101" y="292607"/>
                  </a:lnTo>
                  <a:lnTo>
                    <a:pt x="5401053" y="263651"/>
                  </a:lnTo>
                  <a:lnTo>
                    <a:pt x="5792721" y="236219"/>
                  </a:lnTo>
                  <a:lnTo>
                    <a:pt x="6195057" y="208787"/>
                  </a:lnTo>
                  <a:lnTo>
                    <a:pt x="6608060" y="184403"/>
                  </a:lnTo>
                  <a:lnTo>
                    <a:pt x="7036304" y="158495"/>
                  </a:lnTo>
                  <a:lnTo>
                    <a:pt x="7478264" y="135635"/>
                  </a:lnTo>
                  <a:lnTo>
                    <a:pt x="7929368" y="112775"/>
                  </a:lnTo>
                  <a:lnTo>
                    <a:pt x="8394188" y="91439"/>
                  </a:lnTo>
                  <a:lnTo>
                    <a:pt x="8874248" y="71627"/>
                  </a:lnTo>
                  <a:lnTo>
                    <a:pt x="9364976" y="53339"/>
                  </a:lnTo>
                  <a:lnTo>
                    <a:pt x="9867896" y="38099"/>
                  </a:lnTo>
                  <a:lnTo>
                    <a:pt x="10386056" y="22859"/>
                  </a:lnTo>
                  <a:lnTo>
                    <a:pt x="10649708" y="15239"/>
                  </a:lnTo>
                  <a:lnTo>
                    <a:pt x="10692380" y="15239"/>
                  </a:lnTo>
                  <a:close/>
                </a:path>
              </a:pathLst>
            </a:custGeom>
            <a:solidFill>
              <a:srgbClr val="56C3CA"/>
            </a:solidFill>
          </p:spPr>
          <p:txBody>
            <a:bodyPr wrap="square" lIns="0" tIns="0" rIns="0" bIns="0" rtlCol="0"/>
            <a:lstStyle/>
            <a:p>
              <a:endParaRPr/>
            </a:p>
          </p:txBody>
        </p:sp>
        <p:sp>
          <p:nvSpPr>
            <p:cNvPr id="5" name="object 5"/>
            <p:cNvSpPr/>
            <p:nvPr/>
          </p:nvSpPr>
          <p:spPr>
            <a:xfrm>
              <a:off x="124848" y="877823"/>
              <a:ext cx="3697852" cy="620395"/>
            </a:xfrm>
            <a:custGeom>
              <a:avLst/>
              <a:gdLst/>
              <a:ahLst/>
              <a:cxnLst/>
              <a:rect l="l" t="t" r="r" b="b"/>
              <a:pathLst>
                <a:path w="3324225" h="620394">
                  <a:moveTo>
                    <a:pt x="3323841" y="516635"/>
                  </a:moveTo>
                  <a:lnTo>
                    <a:pt x="3323841" y="103631"/>
                  </a:lnTo>
                  <a:lnTo>
                    <a:pt x="3315816" y="63007"/>
                  </a:lnTo>
                  <a:lnTo>
                    <a:pt x="3293932" y="30098"/>
                  </a:lnTo>
                  <a:lnTo>
                    <a:pt x="3261476" y="8048"/>
                  </a:lnTo>
                  <a:lnTo>
                    <a:pt x="3221733" y="0"/>
                  </a:lnTo>
                  <a:lnTo>
                    <a:pt x="103632" y="0"/>
                  </a:lnTo>
                  <a:lnTo>
                    <a:pt x="63650" y="8048"/>
                  </a:lnTo>
                  <a:lnTo>
                    <a:pt x="30670" y="30098"/>
                  </a:lnTo>
                  <a:lnTo>
                    <a:pt x="8262" y="63007"/>
                  </a:lnTo>
                  <a:lnTo>
                    <a:pt x="0" y="103631"/>
                  </a:lnTo>
                  <a:lnTo>
                    <a:pt x="0" y="516635"/>
                  </a:lnTo>
                  <a:lnTo>
                    <a:pt x="8262" y="556617"/>
                  </a:lnTo>
                  <a:lnTo>
                    <a:pt x="30670" y="589597"/>
                  </a:lnTo>
                  <a:lnTo>
                    <a:pt x="63650" y="612005"/>
                  </a:lnTo>
                  <a:lnTo>
                    <a:pt x="103632" y="620267"/>
                  </a:lnTo>
                  <a:lnTo>
                    <a:pt x="3221733" y="620267"/>
                  </a:lnTo>
                  <a:lnTo>
                    <a:pt x="3261476" y="612005"/>
                  </a:lnTo>
                  <a:lnTo>
                    <a:pt x="3293932" y="589597"/>
                  </a:lnTo>
                  <a:lnTo>
                    <a:pt x="3315816" y="556617"/>
                  </a:lnTo>
                  <a:lnTo>
                    <a:pt x="3323841" y="516635"/>
                  </a:lnTo>
                  <a:close/>
                </a:path>
              </a:pathLst>
            </a:custGeom>
            <a:solidFill>
              <a:srgbClr val="FFFFFF"/>
            </a:solidFill>
          </p:spPr>
          <p:txBody>
            <a:bodyPr wrap="square" lIns="0" tIns="0" rIns="0" bIns="0" rtlCol="0"/>
            <a:lstStyle/>
            <a:p>
              <a:endParaRPr/>
            </a:p>
          </p:txBody>
        </p:sp>
        <p:sp>
          <p:nvSpPr>
            <p:cNvPr id="6" name="object 6"/>
            <p:cNvSpPr/>
            <p:nvPr/>
          </p:nvSpPr>
          <p:spPr>
            <a:xfrm>
              <a:off x="124848" y="877823"/>
              <a:ext cx="3697852" cy="620395"/>
            </a:xfrm>
            <a:custGeom>
              <a:avLst/>
              <a:gdLst/>
              <a:ahLst/>
              <a:cxnLst/>
              <a:rect l="l" t="t" r="r" b="b"/>
              <a:pathLst>
                <a:path w="3324225" h="620394">
                  <a:moveTo>
                    <a:pt x="0" y="103631"/>
                  </a:moveTo>
                  <a:lnTo>
                    <a:pt x="8262" y="63007"/>
                  </a:lnTo>
                  <a:lnTo>
                    <a:pt x="30670" y="30098"/>
                  </a:lnTo>
                  <a:lnTo>
                    <a:pt x="63650" y="8048"/>
                  </a:lnTo>
                  <a:lnTo>
                    <a:pt x="103632" y="0"/>
                  </a:lnTo>
                  <a:lnTo>
                    <a:pt x="3221733" y="0"/>
                  </a:lnTo>
                  <a:lnTo>
                    <a:pt x="3261476" y="8048"/>
                  </a:lnTo>
                  <a:lnTo>
                    <a:pt x="3293932" y="30098"/>
                  </a:lnTo>
                  <a:lnTo>
                    <a:pt x="3315816" y="63007"/>
                  </a:lnTo>
                  <a:lnTo>
                    <a:pt x="3323841" y="103631"/>
                  </a:lnTo>
                  <a:lnTo>
                    <a:pt x="3323841" y="516635"/>
                  </a:lnTo>
                  <a:lnTo>
                    <a:pt x="3315816" y="556617"/>
                  </a:lnTo>
                  <a:lnTo>
                    <a:pt x="3293932" y="589597"/>
                  </a:lnTo>
                  <a:lnTo>
                    <a:pt x="3261476" y="612005"/>
                  </a:lnTo>
                  <a:lnTo>
                    <a:pt x="3221733" y="620267"/>
                  </a:lnTo>
                  <a:lnTo>
                    <a:pt x="103632" y="620267"/>
                  </a:lnTo>
                  <a:lnTo>
                    <a:pt x="63650" y="612005"/>
                  </a:lnTo>
                  <a:lnTo>
                    <a:pt x="30670" y="589597"/>
                  </a:lnTo>
                  <a:lnTo>
                    <a:pt x="8262" y="556617"/>
                  </a:lnTo>
                  <a:lnTo>
                    <a:pt x="0" y="516635"/>
                  </a:lnTo>
                  <a:lnTo>
                    <a:pt x="0" y="103631"/>
                  </a:lnTo>
                  <a:close/>
                </a:path>
              </a:pathLst>
            </a:custGeom>
            <a:ln w="16705">
              <a:solidFill>
                <a:srgbClr val="000094"/>
              </a:solidFill>
            </a:ln>
          </p:spPr>
          <p:txBody>
            <a:bodyPr wrap="square" lIns="0" tIns="0" rIns="0" bIns="0" rtlCol="0"/>
            <a:lstStyle/>
            <a:p>
              <a:endParaRPr/>
            </a:p>
          </p:txBody>
        </p:sp>
      </p:grpSp>
      <p:sp>
        <p:nvSpPr>
          <p:cNvPr id="7" name="object 7"/>
          <p:cNvSpPr txBox="1">
            <a:spLocks noGrp="1"/>
          </p:cNvSpPr>
          <p:nvPr>
            <p:ph type="title"/>
          </p:nvPr>
        </p:nvSpPr>
        <p:spPr>
          <a:xfrm>
            <a:off x="185114" y="1011225"/>
            <a:ext cx="3637586" cy="335989"/>
          </a:xfrm>
          <a:prstGeom prst="rect">
            <a:avLst/>
          </a:prstGeom>
        </p:spPr>
        <p:txBody>
          <a:bodyPr vert="horz" wrap="square" lIns="0" tIns="12700" rIns="0" bIns="0" rtlCol="0">
            <a:spAutoFit/>
          </a:bodyPr>
          <a:lstStyle/>
          <a:p>
            <a:pPr marL="1905" algn="ctr">
              <a:lnSpc>
                <a:spcPct val="100000"/>
              </a:lnSpc>
              <a:spcBef>
                <a:spcPts val="100"/>
              </a:spcBef>
            </a:pPr>
            <a:r>
              <a:rPr lang="en-US" sz="2100" b="1" i="1" dirty="0">
                <a:solidFill>
                  <a:srgbClr val="1F3763"/>
                </a:solidFill>
                <a:latin typeface="Arial"/>
                <a:cs typeface="Arial"/>
              </a:rPr>
              <a:t>Electrospinning nonwoven</a:t>
            </a:r>
            <a:endParaRPr sz="1550" dirty="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dirty="0"/>
              <a:t>24</a:t>
            </a:fld>
            <a:endParaRPr dirty="0"/>
          </a:p>
        </p:txBody>
      </p:sp>
      <p:sp>
        <p:nvSpPr>
          <p:cNvPr id="29" name="TextBox 28">
            <a:extLst>
              <a:ext uri="{FF2B5EF4-FFF2-40B4-BE49-F238E27FC236}">
                <a16:creationId xmlns:a16="http://schemas.microsoft.com/office/drawing/2014/main" id="{559D7206-3283-4C4A-AF3D-22B3E66910A0}"/>
              </a:ext>
            </a:extLst>
          </p:cNvPr>
          <p:cNvSpPr txBox="1"/>
          <p:nvPr/>
        </p:nvSpPr>
        <p:spPr>
          <a:xfrm>
            <a:off x="381175" y="1602916"/>
            <a:ext cx="10136338" cy="2957861"/>
          </a:xfrm>
          <a:prstGeom prst="rect">
            <a:avLst/>
          </a:prstGeom>
          <a:noFill/>
        </p:spPr>
        <p:txBody>
          <a:bodyPr wrap="square" rtlCol="0">
            <a:spAutoFit/>
          </a:bodyPr>
          <a:lstStyle/>
          <a:p>
            <a:pPr>
              <a:lnSpc>
                <a:spcPct val="150000"/>
              </a:lnSpc>
            </a:pPr>
            <a:r>
              <a:rPr lang="en-US" b="1" dirty="0"/>
              <a:t>Application of nonwoven from electrospinning process:  </a:t>
            </a:r>
          </a:p>
          <a:p>
            <a:pPr>
              <a:lnSpc>
                <a:spcPct val="150000"/>
              </a:lnSpc>
            </a:pPr>
            <a:endParaRPr lang="en-US" b="1" dirty="0"/>
          </a:p>
          <a:p>
            <a:pPr marL="285750" indent="-285750">
              <a:lnSpc>
                <a:spcPct val="150000"/>
              </a:lnSpc>
              <a:buFont typeface="Arial" panose="020B0604020202020204" pitchFamily="34" charset="0"/>
              <a:buChar char="•"/>
            </a:pPr>
            <a:r>
              <a:rPr lang="en-US" dirty="0" err="1"/>
              <a:t>Electrospun</a:t>
            </a:r>
            <a:r>
              <a:rPr lang="en-US" dirty="0"/>
              <a:t> nonwovens excel in filtration due to their fine fibers, high surface area, and interconnected pores. </a:t>
            </a:r>
          </a:p>
          <a:p>
            <a:pPr marL="285750" indent="-285750">
              <a:lnSpc>
                <a:spcPct val="150000"/>
              </a:lnSpc>
              <a:buFont typeface="Arial" panose="020B0604020202020204" pitchFamily="34" charset="0"/>
              <a:buChar char="•"/>
            </a:pPr>
            <a:r>
              <a:rPr lang="en-US" dirty="0"/>
              <a:t>They're used for air purification, water treatment, oil-water separation, and fine particle removal. </a:t>
            </a:r>
          </a:p>
          <a:p>
            <a:pPr marL="285750" indent="-285750">
              <a:lnSpc>
                <a:spcPct val="150000"/>
              </a:lnSpc>
              <a:buFont typeface="Arial" panose="020B0604020202020204" pitchFamily="34" charset="0"/>
              <a:buChar char="•"/>
            </a:pPr>
            <a:r>
              <a:rPr lang="en-US" dirty="0"/>
              <a:t>These materials efficiently capture particles, contaminants, and even specific gases, enhancing filtration processes in various applications.. </a:t>
            </a:r>
          </a:p>
        </p:txBody>
      </p:sp>
    </p:spTree>
    <p:extLst>
      <p:ext uri="{BB962C8B-B14F-4D97-AF65-F5344CB8AC3E}">
        <p14:creationId xmlns:p14="http://schemas.microsoft.com/office/powerpoint/2010/main" val="4159013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397" y="771143"/>
            <a:ext cx="10692772" cy="868680"/>
            <a:chOff x="1397" y="771143"/>
            <a:chExt cx="10692772" cy="868680"/>
          </a:xfrm>
        </p:grpSpPr>
        <p:sp>
          <p:nvSpPr>
            <p:cNvPr id="3" name="object 3"/>
            <p:cNvSpPr/>
            <p:nvPr/>
          </p:nvSpPr>
          <p:spPr>
            <a:xfrm>
              <a:off x="1397" y="800099"/>
              <a:ext cx="10692765" cy="518159"/>
            </a:xfrm>
            <a:custGeom>
              <a:avLst/>
              <a:gdLst/>
              <a:ahLst/>
              <a:cxnLst/>
              <a:rect l="l" t="t" r="r" b="b"/>
              <a:pathLst>
                <a:path w="10692765" h="518159">
                  <a:moveTo>
                    <a:pt x="6036564" y="77724"/>
                  </a:moveTo>
                  <a:lnTo>
                    <a:pt x="5526024" y="82296"/>
                  </a:lnTo>
                  <a:lnTo>
                    <a:pt x="4538472" y="92964"/>
                  </a:lnTo>
                  <a:lnTo>
                    <a:pt x="3601212" y="106680"/>
                  </a:lnTo>
                  <a:lnTo>
                    <a:pt x="2731008" y="121920"/>
                  </a:lnTo>
                  <a:lnTo>
                    <a:pt x="1940052" y="137160"/>
                  </a:lnTo>
                  <a:lnTo>
                    <a:pt x="1240536" y="153924"/>
                  </a:lnTo>
                  <a:lnTo>
                    <a:pt x="384048" y="175260"/>
                  </a:lnTo>
                  <a:lnTo>
                    <a:pt x="0" y="185928"/>
                  </a:lnTo>
                  <a:lnTo>
                    <a:pt x="0" y="481584"/>
                  </a:lnTo>
                  <a:lnTo>
                    <a:pt x="262128" y="460248"/>
                  </a:lnTo>
                  <a:lnTo>
                    <a:pt x="853440" y="414528"/>
                  </a:lnTo>
                  <a:lnTo>
                    <a:pt x="1522476" y="364236"/>
                  </a:lnTo>
                  <a:lnTo>
                    <a:pt x="2255520" y="310896"/>
                  </a:lnTo>
                  <a:lnTo>
                    <a:pt x="3041904" y="256032"/>
                  </a:lnTo>
                  <a:lnTo>
                    <a:pt x="3867912" y="202692"/>
                  </a:lnTo>
                  <a:lnTo>
                    <a:pt x="4722876" y="149352"/>
                  </a:lnTo>
                  <a:lnTo>
                    <a:pt x="5596128" y="100584"/>
                  </a:lnTo>
                  <a:lnTo>
                    <a:pt x="6036564" y="77724"/>
                  </a:lnTo>
                  <a:close/>
                </a:path>
                <a:path w="10692765" h="518159">
                  <a:moveTo>
                    <a:pt x="10692384" y="0"/>
                  </a:moveTo>
                  <a:lnTo>
                    <a:pt x="10460736" y="4572"/>
                  </a:lnTo>
                  <a:lnTo>
                    <a:pt x="10006584" y="18288"/>
                  </a:lnTo>
                  <a:lnTo>
                    <a:pt x="9560052" y="32004"/>
                  </a:lnTo>
                  <a:lnTo>
                    <a:pt x="9125712" y="47244"/>
                  </a:lnTo>
                  <a:lnTo>
                    <a:pt x="8702040" y="64008"/>
                  </a:lnTo>
                  <a:lnTo>
                    <a:pt x="8285988" y="80772"/>
                  </a:lnTo>
                  <a:lnTo>
                    <a:pt x="7882128" y="100584"/>
                  </a:lnTo>
                  <a:lnTo>
                    <a:pt x="7487412" y="118872"/>
                  </a:lnTo>
                  <a:lnTo>
                    <a:pt x="7103364" y="140208"/>
                  </a:lnTo>
                  <a:lnTo>
                    <a:pt x="6726936" y="161544"/>
                  </a:lnTo>
                  <a:lnTo>
                    <a:pt x="6361176" y="182880"/>
                  </a:lnTo>
                  <a:lnTo>
                    <a:pt x="6004560" y="205740"/>
                  </a:lnTo>
                  <a:lnTo>
                    <a:pt x="5487924" y="242316"/>
                  </a:lnTo>
                  <a:lnTo>
                    <a:pt x="4831080" y="291084"/>
                  </a:lnTo>
                  <a:lnTo>
                    <a:pt x="4518660" y="316992"/>
                  </a:lnTo>
                  <a:lnTo>
                    <a:pt x="4642104" y="315468"/>
                  </a:lnTo>
                  <a:lnTo>
                    <a:pt x="4920996" y="310896"/>
                  </a:lnTo>
                  <a:lnTo>
                    <a:pt x="5237988" y="307848"/>
                  </a:lnTo>
                  <a:lnTo>
                    <a:pt x="5582412" y="304800"/>
                  </a:lnTo>
                  <a:lnTo>
                    <a:pt x="6347460" y="304800"/>
                  </a:lnTo>
                  <a:lnTo>
                    <a:pt x="6760464" y="309372"/>
                  </a:lnTo>
                  <a:lnTo>
                    <a:pt x="7184136" y="315468"/>
                  </a:lnTo>
                  <a:lnTo>
                    <a:pt x="7616952" y="323088"/>
                  </a:lnTo>
                  <a:lnTo>
                    <a:pt x="8055864" y="335280"/>
                  </a:lnTo>
                  <a:lnTo>
                    <a:pt x="8490204" y="352044"/>
                  </a:lnTo>
                  <a:lnTo>
                    <a:pt x="8924544" y="370332"/>
                  </a:lnTo>
                  <a:lnTo>
                    <a:pt x="9241536" y="388620"/>
                  </a:lnTo>
                  <a:lnTo>
                    <a:pt x="9450324" y="402336"/>
                  </a:lnTo>
                  <a:lnTo>
                    <a:pt x="9657588" y="416052"/>
                  </a:lnTo>
                  <a:lnTo>
                    <a:pt x="9855708" y="431292"/>
                  </a:lnTo>
                  <a:lnTo>
                    <a:pt x="10053828" y="448056"/>
                  </a:lnTo>
                  <a:lnTo>
                    <a:pt x="10241280" y="466344"/>
                  </a:lnTo>
                  <a:lnTo>
                    <a:pt x="10428732" y="486156"/>
                  </a:lnTo>
                  <a:lnTo>
                    <a:pt x="10605516" y="507492"/>
                  </a:lnTo>
                  <a:lnTo>
                    <a:pt x="10692384" y="518160"/>
                  </a:lnTo>
                  <a:lnTo>
                    <a:pt x="10692384" y="0"/>
                  </a:lnTo>
                  <a:close/>
                </a:path>
              </a:pathLst>
            </a:custGeom>
            <a:solidFill>
              <a:srgbClr val="9CC3E6"/>
            </a:solidFill>
          </p:spPr>
          <p:txBody>
            <a:bodyPr wrap="square" lIns="0" tIns="0" rIns="0" bIns="0" rtlCol="0"/>
            <a:lstStyle/>
            <a:p>
              <a:endParaRPr/>
            </a:p>
          </p:txBody>
        </p:sp>
        <p:sp>
          <p:nvSpPr>
            <p:cNvPr id="4" name="object 4"/>
            <p:cNvSpPr/>
            <p:nvPr/>
          </p:nvSpPr>
          <p:spPr>
            <a:xfrm>
              <a:off x="1404" y="771143"/>
              <a:ext cx="10692765" cy="868680"/>
            </a:xfrm>
            <a:custGeom>
              <a:avLst/>
              <a:gdLst/>
              <a:ahLst/>
              <a:cxnLst/>
              <a:rect l="l" t="t" r="r" b="b"/>
              <a:pathLst>
                <a:path w="10692765" h="868680">
                  <a:moveTo>
                    <a:pt x="10692380" y="15239"/>
                  </a:moveTo>
                  <a:lnTo>
                    <a:pt x="10692380" y="0"/>
                  </a:lnTo>
                  <a:lnTo>
                    <a:pt x="10649708" y="0"/>
                  </a:lnTo>
                  <a:lnTo>
                    <a:pt x="9508232" y="0"/>
                  </a:lnTo>
                  <a:lnTo>
                    <a:pt x="9247628" y="4571"/>
                  </a:lnTo>
                  <a:lnTo>
                    <a:pt x="8700512" y="16763"/>
                  </a:lnTo>
                  <a:lnTo>
                    <a:pt x="8116820" y="33527"/>
                  </a:lnTo>
                  <a:lnTo>
                    <a:pt x="7499600" y="54863"/>
                  </a:lnTo>
                  <a:lnTo>
                    <a:pt x="6850376" y="82295"/>
                  </a:lnTo>
                  <a:lnTo>
                    <a:pt x="6167625" y="114299"/>
                  </a:lnTo>
                  <a:lnTo>
                    <a:pt x="5452869" y="152399"/>
                  </a:lnTo>
                  <a:lnTo>
                    <a:pt x="4707633" y="193547"/>
                  </a:lnTo>
                  <a:lnTo>
                    <a:pt x="4320537" y="217931"/>
                  </a:lnTo>
                  <a:lnTo>
                    <a:pt x="3998973" y="237743"/>
                  </a:lnTo>
                  <a:lnTo>
                    <a:pt x="3371085" y="277367"/>
                  </a:lnTo>
                  <a:lnTo>
                    <a:pt x="2764533" y="318515"/>
                  </a:lnTo>
                  <a:lnTo>
                    <a:pt x="2180841" y="359663"/>
                  </a:lnTo>
                  <a:lnTo>
                    <a:pt x="1362456" y="419099"/>
                  </a:lnTo>
                  <a:lnTo>
                    <a:pt x="403860" y="492251"/>
                  </a:lnTo>
                  <a:lnTo>
                    <a:pt x="0" y="524255"/>
                  </a:lnTo>
                  <a:lnTo>
                    <a:pt x="0" y="868679"/>
                  </a:lnTo>
                  <a:lnTo>
                    <a:pt x="153924" y="844295"/>
                  </a:lnTo>
                  <a:lnTo>
                    <a:pt x="492252" y="790955"/>
                  </a:lnTo>
                  <a:lnTo>
                    <a:pt x="873252" y="734567"/>
                  </a:lnTo>
                  <a:lnTo>
                    <a:pt x="1301496" y="675131"/>
                  </a:lnTo>
                  <a:lnTo>
                    <a:pt x="1775457" y="614171"/>
                  </a:lnTo>
                  <a:lnTo>
                    <a:pt x="2293617" y="551687"/>
                  </a:lnTo>
                  <a:lnTo>
                    <a:pt x="2857497" y="489203"/>
                  </a:lnTo>
                  <a:lnTo>
                    <a:pt x="3471669" y="426719"/>
                  </a:lnTo>
                  <a:lnTo>
                    <a:pt x="3962397" y="380999"/>
                  </a:lnTo>
                  <a:lnTo>
                    <a:pt x="4303773" y="350519"/>
                  </a:lnTo>
                  <a:lnTo>
                    <a:pt x="4655817" y="321563"/>
                  </a:lnTo>
                  <a:lnTo>
                    <a:pt x="5023101" y="292607"/>
                  </a:lnTo>
                  <a:lnTo>
                    <a:pt x="5401053" y="263651"/>
                  </a:lnTo>
                  <a:lnTo>
                    <a:pt x="5792721" y="236219"/>
                  </a:lnTo>
                  <a:lnTo>
                    <a:pt x="6195057" y="208787"/>
                  </a:lnTo>
                  <a:lnTo>
                    <a:pt x="6608060" y="184403"/>
                  </a:lnTo>
                  <a:lnTo>
                    <a:pt x="7036304" y="158495"/>
                  </a:lnTo>
                  <a:lnTo>
                    <a:pt x="7478264" y="135635"/>
                  </a:lnTo>
                  <a:lnTo>
                    <a:pt x="7929368" y="112775"/>
                  </a:lnTo>
                  <a:lnTo>
                    <a:pt x="8394188" y="91439"/>
                  </a:lnTo>
                  <a:lnTo>
                    <a:pt x="8874248" y="71627"/>
                  </a:lnTo>
                  <a:lnTo>
                    <a:pt x="9364976" y="53339"/>
                  </a:lnTo>
                  <a:lnTo>
                    <a:pt x="9867896" y="38099"/>
                  </a:lnTo>
                  <a:lnTo>
                    <a:pt x="10386056" y="22859"/>
                  </a:lnTo>
                  <a:lnTo>
                    <a:pt x="10649708" y="15239"/>
                  </a:lnTo>
                  <a:lnTo>
                    <a:pt x="10692380" y="15239"/>
                  </a:lnTo>
                  <a:close/>
                </a:path>
              </a:pathLst>
            </a:custGeom>
            <a:solidFill>
              <a:srgbClr val="56C3CA"/>
            </a:solidFill>
          </p:spPr>
          <p:txBody>
            <a:bodyPr wrap="square" lIns="0" tIns="0" rIns="0" bIns="0" rtlCol="0"/>
            <a:lstStyle/>
            <a:p>
              <a:endParaRPr/>
            </a:p>
          </p:txBody>
        </p:sp>
        <p:sp>
          <p:nvSpPr>
            <p:cNvPr id="5" name="object 5"/>
            <p:cNvSpPr/>
            <p:nvPr/>
          </p:nvSpPr>
          <p:spPr>
            <a:xfrm>
              <a:off x="124848" y="877823"/>
              <a:ext cx="4383652" cy="620395"/>
            </a:xfrm>
            <a:custGeom>
              <a:avLst/>
              <a:gdLst/>
              <a:ahLst/>
              <a:cxnLst/>
              <a:rect l="l" t="t" r="r" b="b"/>
              <a:pathLst>
                <a:path w="3324225" h="620394">
                  <a:moveTo>
                    <a:pt x="3323841" y="516635"/>
                  </a:moveTo>
                  <a:lnTo>
                    <a:pt x="3323841" y="103631"/>
                  </a:lnTo>
                  <a:lnTo>
                    <a:pt x="3315816" y="63007"/>
                  </a:lnTo>
                  <a:lnTo>
                    <a:pt x="3293932" y="30098"/>
                  </a:lnTo>
                  <a:lnTo>
                    <a:pt x="3261476" y="8048"/>
                  </a:lnTo>
                  <a:lnTo>
                    <a:pt x="3221733" y="0"/>
                  </a:lnTo>
                  <a:lnTo>
                    <a:pt x="103632" y="0"/>
                  </a:lnTo>
                  <a:lnTo>
                    <a:pt x="63650" y="8048"/>
                  </a:lnTo>
                  <a:lnTo>
                    <a:pt x="30670" y="30098"/>
                  </a:lnTo>
                  <a:lnTo>
                    <a:pt x="8262" y="63007"/>
                  </a:lnTo>
                  <a:lnTo>
                    <a:pt x="0" y="103631"/>
                  </a:lnTo>
                  <a:lnTo>
                    <a:pt x="0" y="516635"/>
                  </a:lnTo>
                  <a:lnTo>
                    <a:pt x="8262" y="556617"/>
                  </a:lnTo>
                  <a:lnTo>
                    <a:pt x="30670" y="589597"/>
                  </a:lnTo>
                  <a:lnTo>
                    <a:pt x="63650" y="612005"/>
                  </a:lnTo>
                  <a:lnTo>
                    <a:pt x="103632" y="620267"/>
                  </a:lnTo>
                  <a:lnTo>
                    <a:pt x="3221733" y="620267"/>
                  </a:lnTo>
                  <a:lnTo>
                    <a:pt x="3261476" y="612005"/>
                  </a:lnTo>
                  <a:lnTo>
                    <a:pt x="3293932" y="589597"/>
                  </a:lnTo>
                  <a:lnTo>
                    <a:pt x="3315816" y="556617"/>
                  </a:lnTo>
                  <a:lnTo>
                    <a:pt x="3323841" y="516635"/>
                  </a:lnTo>
                  <a:close/>
                </a:path>
              </a:pathLst>
            </a:custGeom>
            <a:solidFill>
              <a:srgbClr val="FFFFFF"/>
            </a:solidFill>
          </p:spPr>
          <p:txBody>
            <a:bodyPr wrap="square" lIns="0" tIns="0" rIns="0" bIns="0" rtlCol="0"/>
            <a:lstStyle/>
            <a:p>
              <a:endParaRPr/>
            </a:p>
          </p:txBody>
        </p:sp>
        <p:sp>
          <p:nvSpPr>
            <p:cNvPr id="6" name="object 6"/>
            <p:cNvSpPr/>
            <p:nvPr/>
          </p:nvSpPr>
          <p:spPr>
            <a:xfrm>
              <a:off x="124848" y="877823"/>
              <a:ext cx="4383652" cy="620395"/>
            </a:xfrm>
            <a:custGeom>
              <a:avLst/>
              <a:gdLst/>
              <a:ahLst/>
              <a:cxnLst/>
              <a:rect l="l" t="t" r="r" b="b"/>
              <a:pathLst>
                <a:path w="3324225" h="620394">
                  <a:moveTo>
                    <a:pt x="0" y="103631"/>
                  </a:moveTo>
                  <a:lnTo>
                    <a:pt x="8262" y="63007"/>
                  </a:lnTo>
                  <a:lnTo>
                    <a:pt x="30670" y="30098"/>
                  </a:lnTo>
                  <a:lnTo>
                    <a:pt x="63650" y="8048"/>
                  </a:lnTo>
                  <a:lnTo>
                    <a:pt x="103632" y="0"/>
                  </a:lnTo>
                  <a:lnTo>
                    <a:pt x="3221733" y="0"/>
                  </a:lnTo>
                  <a:lnTo>
                    <a:pt x="3261476" y="8048"/>
                  </a:lnTo>
                  <a:lnTo>
                    <a:pt x="3293932" y="30098"/>
                  </a:lnTo>
                  <a:lnTo>
                    <a:pt x="3315816" y="63007"/>
                  </a:lnTo>
                  <a:lnTo>
                    <a:pt x="3323841" y="103631"/>
                  </a:lnTo>
                  <a:lnTo>
                    <a:pt x="3323841" y="516635"/>
                  </a:lnTo>
                  <a:lnTo>
                    <a:pt x="3315816" y="556617"/>
                  </a:lnTo>
                  <a:lnTo>
                    <a:pt x="3293932" y="589597"/>
                  </a:lnTo>
                  <a:lnTo>
                    <a:pt x="3261476" y="612005"/>
                  </a:lnTo>
                  <a:lnTo>
                    <a:pt x="3221733" y="620267"/>
                  </a:lnTo>
                  <a:lnTo>
                    <a:pt x="103632" y="620267"/>
                  </a:lnTo>
                  <a:lnTo>
                    <a:pt x="63650" y="612005"/>
                  </a:lnTo>
                  <a:lnTo>
                    <a:pt x="30670" y="589597"/>
                  </a:lnTo>
                  <a:lnTo>
                    <a:pt x="8262" y="556617"/>
                  </a:lnTo>
                  <a:lnTo>
                    <a:pt x="0" y="516635"/>
                  </a:lnTo>
                  <a:lnTo>
                    <a:pt x="0" y="103631"/>
                  </a:lnTo>
                  <a:close/>
                </a:path>
              </a:pathLst>
            </a:custGeom>
            <a:ln w="16705">
              <a:solidFill>
                <a:srgbClr val="000094"/>
              </a:solidFill>
            </a:ln>
          </p:spPr>
          <p:txBody>
            <a:bodyPr wrap="square" lIns="0" tIns="0" rIns="0" bIns="0" rtlCol="0"/>
            <a:lstStyle/>
            <a:p>
              <a:endParaRPr/>
            </a:p>
          </p:txBody>
        </p:sp>
      </p:grpSp>
      <p:sp>
        <p:nvSpPr>
          <p:cNvPr id="7" name="object 7"/>
          <p:cNvSpPr txBox="1">
            <a:spLocks noGrp="1"/>
          </p:cNvSpPr>
          <p:nvPr>
            <p:ph type="title"/>
          </p:nvPr>
        </p:nvSpPr>
        <p:spPr>
          <a:xfrm>
            <a:off x="185114" y="1011225"/>
            <a:ext cx="4170986" cy="335989"/>
          </a:xfrm>
          <a:prstGeom prst="rect">
            <a:avLst/>
          </a:prstGeom>
        </p:spPr>
        <p:txBody>
          <a:bodyPr vert="horz" wrap="square" lIns="0" tIns="12700" rIns="0" bIns="0" rtlCol="0">
            <a:spAutoFit/>
          </a:bodyPr>
          <a:lstStyle/>
          <a:p>
            <a:pPr marL="1905" algn="ctr">
              <a:lnSpc>
                <a:spcPct val="100000"/>
              </a:lnSpc>
              <a:spcBef>
                <a:spcPts val="100"/>
              </a:spcBef>
            </a:pPr>
            <a:r>
              <a:rPr lang="en-US" sz="2100" b="1" i="1" dirty="0">
                <a:solidFill>
                  <a:srgbClr val="1F3763"/>
                </a:solidFill>
                <a:latin typeface="Arial"/>
                <a:cs typeface="Arial"/>
              </a:rPr>
              <a:t>Nonwoven with AC integrating</a:t>
            </a:r>
            <a:endParaRPr sz="1550" dirty="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dirty="0"/>
              <a:t>25</a:t>
            </a:fld>
            <a:endParaRPr dirty="0"/>
          </a:p>
        </p:txBody>
      </p:sp>
      <p:sp>
        <p:nvSpPr>
          <p:cNvPr id="29" name="TextBox 28">
            <a:extLst>
              <a:ext uri="{FF2B5EF4-FFF2-40B4-BE49-F238E27FC236}">
                <a16:creationId xmlns:a16="http://schemas.microsoft.com/office/drawing/2014/main" id="{559D7206-3283-4C4A-AF3D-22B3E66910A0}"/>
              </a:ext>
            </a:extLst>
          </p:cNvPr>
          <p:cNvSpPr txBox="1"/>
          <p:nvPr/>
        </p:nvSpPr>
        <p:spPr>
          <a:xfrm>
            <a:off x="381175" y="1602916"/>
            <a:ext cx="10136338" cy="1709571"/>
          </a:xfrm>
          <a:prstGeom prst="rect">
            <a:avLst/>
          </a:prstGeom>
          <a:noFill/>
        </p:spPr>
        <p:txBody>
          <a:bodyPr wrap="square" rtlCol="0">
            <a:spAutoFit/>
          </a:bodyPr>
          <a:lstStyle/>
          <a:p>
            <a:pPr>
              <a:lnSpc>
                <a:spcPct val="150000"/>
              </a:lnSpc>
            </a:pPr>
            <a:r>
              <a:rPr lang="en-US" b="1" dirty="0"/>
              <a:t>How activated carbon nonwoven made?  </a:t>
            </a:r>
          </a:p>
          <a:p>
            <a:pPr>
              <a:lnSpc>
                <a:spcPct val="150000"/>
              </a:lnSpc>
            </a:pPr>
            <a:r>
              <a:rPr lang="en-US" dirty="0"/>
              <a:t>Activated carbon powder can be </a:t>
            </a:r>
            <a:r>
              <a:rPr lang="en-US" i="1" dirty="0">
                <a:solidFill>
                  <a:srgbClr val="FF0000"/>
                </a:solidFill>
              </a:rPr>
              <a:t>integrated into nonwoven materials through two processes: blending and coating</a:t>
            </a:r>
            <a:r>
              <a:rPr lang="en-US" dirty="0"/>
              <a:t>. In </a:t>
            </a:r>
            <a:r>
              <a:rPr lang="en-US" b="1" dirty="0"/>
              <a:t>blending</a:t>
            </a:r>
            <a:r>
              <a:rPr lang="en-US" dirty="0"/>
              <a:t>, the </a:t>
            </a:r>
            <a:r>
              <a:rPr lang="en-US" i="1" dirty="0">
                <a:solidFill>
                  <a:srgbClr val="FF0000"/>
                </a:solidFill>
              </a:rPr>
              <a:t>carbon powder is mixed with polymer fibers before nonwoven formation</a:t>
            </a:r>
            <a:r>
              <a:rPr lang="en-US" dirty="0"/>
              <a:t>. In </a:t>
            </a:r>
            <a:r>
              <a:rPr lang="en-US" b="1" dirty="0"/>
              <a:t>coating</a:t>
            </a:r>
            <a:r>
              <a:rPr lang="en-US" dirty="0"/>
              <a:t>, </a:t>
            </a:r>
            <a:r>
              <a:rPr lang="en-US" i="1" dirty="0">
                <a:solidFill>
                  <a:srgbClr val="FF0000"/>
                </a:solidFill>
              </a:rPr>
              <a:t>carbon powder is applied onto an existing nonwoven</a:t>
            </a:r>
            <a:r>
              <a:rPr lang="en-US" dirty="0"/>
              <a:t>. </a:t>
            </a:r>
            <a:endParaRPr lang="vi-VN" dirty="0"/>
          </a:p>
        </p:txBody>
      </p:sp>
      <p:pic>
        <p:nvPicPr>
          <p:cNvPr id="8" name="Picture 7">
            <a:extLst>
              <a:ext uri="{FF2B5EF4-FFF2-40B4-BE49-F238E27FC236}">
                <a16:creationId xmlns:a16="http://schemas.microsoft.com/office/drawing/2014/main" id="{6B5BD01C-B6C5-4ACA-9F0C-E6A542540706}"/>
              </a:ext>
            </a:extLst>
          </p:cNvPr>
          <p:cNvPicPr>
            <a:picLocks noChangeAspect="1"/>
          </p:cNvPicPr>
          <p:nvPr/>
        </p:nvPicPr>
        <p:blipFill>
          <a:blip r:embed="rId2"/>
          <a:stretch>
            <a:fillRect/>
          </a:stretch>
        </p:blipFill>
        <p:spPr>
          <a:xfrm>
            <a:off x="381175" y="3375822"/>
            <a:ext cx="5715000" cy="3019425"/>
          </a:xfrm>
          <a:prstGeom prst="rect">
            <a:avLst/>
          </a:prstGeom>
        </p:spPr>
      </p:pic>
      <p:sp>
        <p:nvSpPr>
          <p:cNvPr id="9" name="Rectangle 8">
            <a:extLst>
              <a:ext uri="{FF2B5EF4-FFF2-40B4-BE49-F238E27FC236}">
                <a16:creationId xmlns:a16="http://schemas.microsoft.com/office/drawing/2014/main" id="{C804244A-07EA-4795-A678-61A36F4F16A2}"/>
              </a:ext>
            </a:extLst>
          </p:cNvPr>
          <p:cNvSpPr/>
          <p:nvPr/>
        </p:nvSpPr>
        <p:spPr>
          <a:xfrm>
            <a:off x="6263070" y="3930650"/>
            <a:ext cx="4126173" cy="1477328"/>
          </a:xfrm>
          <a:prstGeom prst="rect">
            <a:avLst/>
          </a:prstGeom>
        </p:spPr>
        <p:txBody>
          <a:bodyPr wrap="square">
            <a:spAutoFit/>
          </a:bodyPr>
          <a:lstStyle/>
          <a:p>
            <a:r>
              <a:rPr lang="en-US" dirty="0">
                <a:solidFill>
                  <a:srgbClr val="111111"/>
                </a:solidFill>
                <a:latin typeface="Roboto"/>
              </a:rPr>
              <a:t>1 roller; 2 nonwoven fabric; 3 let-off drive; 4 string electrode 5 container; 6 active carbon; 7 feeder; 8 heating radiator 9 blower fan 10 chute 11 take-up roll; 12 take-up drive.</a:t>
            </a:r>
            <a:endParaRPr lang="en-US" b="0" i="0" dirty="0">
              <a:solidFill>
                <a:srgbClr val="111111"/>
              </a:solidFill>
              <a:effectLst/>
              <a:latin typeface="Roboto"/>
            </a:endParaRPr>
          </a:p>
        </p:txBody>
      </p:sp>
      <p:sp>
        <p:nvSpPr>
          <p:cNvPr id="10" name="Rectangle 9">
            <a:extLst>
              <a:ext uri="{FF2B5EF4-FFF2-40B4-BE49-F238E27FC236}">
                <a16:creationId xmlns:a16="http://schemas.microsoft.com/office/drawing/2014/main" id="{708CA876-491F-45CF-A1F4-AAE8D7C5CB60}"/>
              </a:ext>
            </a:extLst>
          </p:cNvPr>
          <p:cNvSpPr/>
          <p:nvPr/>
        </p:nvSpPr>
        <p:spPr>
          <a:xfrm>
            <a:off x="1709336" y="6374383"/>
            <a:ext cx="2799164" cy="307777"/>
          </a:xfrm>
          <a:prstGeom prst="rect">
            <a:avLst/>
          </a:prstGeom>
        </p:spPr>
        <p:txBody>
          <a:bodyPr wrap="none">
            <a:spAutoFit/>
          </a:bodyPr>
          <a:lstStyle/>
          <a:p>
            <a:r>
              <a:rPr lang="en-US" sz="1400" dirty="0">
                <a:solidFill>
                  <a:srgbClr val="555555"/>
                </a:solidFill>
                <a:latin typeface="Roboto"/>
              </a:rPr>
              <a:t>DOI:</a:t>
            </a:r>
            <a:r>
              <a:rPr lang="en-US" sz="1400" u="sng" dirty="0">
                <a:latin typeface="Roboto"/>
                <a:hlinkClick r:id="rId3"/>
              </a:rPr>
              <a:t>10.1007/s10853-016-9741-x</a:t>
            </a:r>
            <a:endParaRPr lang="en-US" sz="1400" dirty="0"/>
          </a:p>
        </p:txBody>
      </p:sp>
    </p:spTree>
    <p:extLst>
      <p:ext uri="{BB962C8B-B14F-4D97-AF65-F5344CB8AC3E}">
        <p14:creationId xmlns:p14="http://schemas.microsoft.com/office/powerpoint/2010/main" val="173515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397" y="771143"/>
            <a:ext cx="10692772" cy="868680"/>
            <a:chOff x="1397" y="771143"/>
            <a:chExt cx="10692772" cy="868680"/>
          </a:xfrm>
        </p:grpSpPr>
        <p:sp>
          <p:nvSpPr>
            <p:cNvPr id="3" name="object 3"/>
            <p:cNvSpPr/>
            <p:nvPr/>
          </p:nvSpPr>
          <p:spPr>
            <a:xfrm>
              <a:off x="1397" y="800099"/>
              <a:ext cx="10692765" cy="518159"/>
            </a:xfrm>
            <a:custGeom>
              <a:avLst/>
              <a:gdLst/>
              <a:ahLst/>
              <a:cxnLst/>
              <a:rect l="l" t="t" r="r" b="b"/>
              <a:pathLst>
                <a:path w="10692765" h="518159">
                  <a:moveTo>
                    <a:pt x="6036564" y="77724"/>
                  </a:moveTo>
                  <a:lnTo>
                    <a:pt x="5526024" y="82296"/>
                  </a:lnTo>
                  <a:lnTo>
                    <a:pt x="4538472" y="92964"/>
                  </a:lnTo>
                  <a:lnTo>
                    <a:pt x="3601212" y="106680"/>
                  </a:lnTo>
                  <a:lnTo>
                    <a:pt x="2731008" y="121920"/>
                  </a:lnTo>
                  <a:lnTo>
                    <a:pt x="1940052" y="137160"/>
                  </a:lnTo>
                  <a:lnTo>
                    <a:pt x="1240536" y="153924"/>
                  </a:lnTo>
                  <a:lnTo>
                    <a:pt x="384048" y="175260"/>
                  </a:lnTo>
                  <a:lnTo>
                    <a:pt x="0" y="185928"/>
                  </a:lnTo>
                  <a:lnTo>
                    <a:pt x="0" y="481584"/>
                  </a:lnTo>
                  <a:lnTo>
                    <a:pt x="262128" y="460248"/>
                  </a:lnTo>
                  <a:lnTo>
                    <a:pt x="853440" y="414528"/>
                  </a:lnTo>
                  <a:lnTo>
                    <a:pt x="1522476" y="364236"/>
                  </a:lnTo>
                  <a:lnTo>
                    <a:pt x="2255520" y="310896"/>
                  </a:lnTo>
                  <a:lnTo>
                    <a:pt x="3041904" y="256032"/>
                  </a:lnTo>
                  <a:lnTo>
                    <a:pt x="3867912" y="202692"/>
                  </a:lnTo>
                  <a:lnTo>
                    <a:pt x="4722876" y="149352"/>
                  </a:lnTo>
                  <a:lnTo>
                    <a:pt x="5596128" y="100584"/>
                  </a:lnTo>
                  <a:lnTo>
                    <a:pt x="6036564" y="77724"/>
                  </a:lnTo>
                  <a:close/>
                </a:path>
                <a:path w="10692765" h="518159">
                  <a:moveTo>
                    <a:pt x="10692384" y="0"/>
                  </a:moveTo>
                  <a:lnTo>
                    <a:pt x="10460736" y="4572"/>
                  </a:lnTo>
                  <a:lnTo>
                    <a:pt x="10006584" y="18288"/>
                  </a:lnTo>
                  <a:lnTo>
                    <a:pt x="9560052" y="32004"/>
                  </a:lnTo>
                  <a:lnTo>
                    <a:pt x="9125712" y="47244"/>
                  </a:lnTo>
                  <a:lnTo>
                    <a:pt x="8702040" y="64008"/>
                  </a:lnTo>
                  <a:lnTo>
                    <a:pt x="8285988" y="80772"/>
                  </a:lnTo>
                  <a:lnTo>
                    <a:pt x="7882128" y="100584"/>
                  </a:lnTo>
                  <a:lnTo>
                    <a:pt x="7487412" y="118872"/>
                  </a:lnTo>
                  <a:lnTo>
                    <a:pt x="7103364" y="140208"/>
                  </a:lnTo>
                  <a:lnTo>
                    <a:pt x="6726936" y="161544"/>
                  </a:lnTo>
                  <a:lnTo>
                    <a:pt x="6361176" y="182880"/>
                  </a:lnTo>
                  <a:lnTo>
                    <a:pt x="6004560" y="205740"/>
                  </a:lnTo>
                  <a:lnTo>
                    <a:pt x="5487924" y="242316"/>
                  </a:lnTo>
                  <a:lnTo>
                    <a:pt x="4831080" y="291084"/>
                  </a:lnTo>
                  <a:lnTo>
                    <a:pt x="4518660" y="316992"/>
                  </a:lnTo>
                  <a:lnTo>
                    <a:pt x="4642104" y="315468"/>
                  </a:lnTo>
                  <a:lnTo>
                    <a:pt x="4920996" y="310896"/>
                  </a:lnTo>
                  <a:lnTo>
                    <a:pt x="5237988" y="307848"/>
                  </a:lnTo>
                  <a:lnTo>
                    <a:pt x="5582412" y="304800"/>
                  </a:lnTo>
                  <a:lnTo>
                    <a:pt x="6347460" y="304800"/>
                  </a:lnTo>
                  <a:lnTo>
                    <a:pt x="6760464" y="309372"/>
                  </a:lnTo>
                  <a:lnTo>
                    <a:pt x="7184136" y="315468"/>
                  </a:lnTo>
                  <a:lnTo>
                    <a:pt x="7616952" y="323088"/>
                  </a:lnTo>
                  <a:lnTo>
                    <a:pt x="8055864" y="335280"/>
                  </a:lnTo>
                  <a:lnTo>
                    <a:pt x="8490204" y="352044"/>
                  </a:lnTo>
                  <a:lnTo>
                    <a:pt x="8924544" y="370332"/>
                  </a:lnTo>
                  <a:lnTo>
                    <a:pt x="9241536" y="388620"/>
                  </a:lnTo>
                  <a:lnTo>
                    <a:pt x="9450324" y="402336"/>
                  </a:lnTo>
                  <a:lnTo>
                    <a:pt x="9657588" y="416052"/>
                  </a:lnTo>
                  <a:lnTo>
                    <a:pt x="9855708" y="431292"/>
                  </a:lnTo>
                  <a:lnTo>
                    <a:pt x="10053828" y="448056"/>
                  </a:lnTo>
                  <a:lnTo>
                    <a:pt x="10241280" y="466344"/>
                  </a:lnTo>
                  <a:lnTo>
                    <a:pt x="10428732" y="486156"/>
                  </a:lnTo>
                  <a:lnTo>
                    <a:pt x="10605516" y="507492"/>
                  </a:lnTo>
                  <a:lnTo>
                    <a:pt x="10692384" y="518160"/>
                  </a:lnTo>
                  <a:lnTo>
                    <a:pt x="10692384" y="0"/>
                  </a:lnTo>
                  <a:close/>
                </a:path>
              </a:pathLst>
            </a:custGeom>
            <a:solidFill>
              <a:srgbClr val="9CC3E6"/>
            </a:solidFill>
          </p:spPr>
          <p:txBody>
            <a:bodyPr wrap="square" lIns="0" tIns="0" rIns="0" bIns="0" rtlCol="0"/>
            <a:lstStyle/>
            <a:p>
              <a:endParaRPr/>
            </a:p>
          </p:txBody>
        </p:sp>
        <p:sp>
          <p:nvSpPr>
            <p:cNvPr id="4" name="object 4"/>
            <p:cNvSpPr/>
            <p:nvPr/>
          </p:nvSpPr>
          <p:spPr>
            <a:xfrm>
              <a:off x="1404" y="771143"/>
              <a:ext cx="10692765" cy="868680"/>
            </a:xfrm>
            <a:custGeom>
              <a:avLst/>
              <a:gdLst/>
              <a:ahLst/>
              <a:cxnLst/>
              <a:rect l="l" t="t" r="r" b="b"/>
              <a:pathLst>
                <a:path w="10692765" h="868680">
                  <a:moveTo>
                    <a:pt x="10692380" y="15239"/>
                  </a:moveTo>
                  <a:lnTo>
                    <a:pt x="10692380" y="0"/>
                  </a:lnTo>
                  <a:lnTo>
                    <a:pt x="10649708" y="0"/>
                  </a:lnTo>
                  <a:lnTo>
                    <a:pt x="9508232" y="0"/>
                  </a:lnTo>
                  <a:lnTo>
                    <a:pt x="9247628" y="4571"/>
                  </a:lnTo>
                  <a:lnTo>
                    <a:pt x="8700512" y="16763"/>
                  </a:lnTo>
                  <a:lnTo>
                    <a:pt x="8116820" y="33527"/>
                  </a:lnTo>
                  <a:lnTo>
                    <a:pt x="7499600" y="54863"/>
                  </a:lnTo>
                  <a:lnTo>
                    <a:pt x="6850376" y="82295"/>
                  </a:lnTo>
                  <a:lnTo>
                    <a:pt x="6167625" y="114299"/>
                  </a:lnTo>
                  <a:lnTo>
                    <a:pt x="5452869" y="152399"/>
                  </a:lnTo>
                  <a:lnTo>
                    <a:pt x="4707633" y="193547"/>
                  </a:lnTo>
                  <a:lnTo>
                    <a:pt x="4320537" y="217931"/>
                  </a:lnTo>
                  <a:lnTo>
                    <a:pt x="3998973" y="237743"/>
                  </a:lnTo>
                  <a:lnTo>
                    <a:pt x="3371085" y="277367"/>
                  </a:lnTo>
                  <a:lnTo>
                    <a:pt x="2764533" y="318515"/>
                  </a:lnTo>
                  <a:lnTo>
                    <a:pt x="2180841" y="359663"/>
                  </a:lnTo>
                  <a:lnTo>
                    <a:pt x="1362456" y="419099"/>
                  </a:lnTo>
                  <a:lnTo>
                    <a:pt x="403860" y="492251"/>
                  </a:lnTo>
                  <a:lnTo>
                    <a:pt x="0" y="524255"/>
                  </a:lnTo>
                  <a:lnTo>
                    <a:pt x="0" y="868679"/>
                  </a:lnTo>
                  <a:lnTo>
                    <a:pt x="153924" y="844295"/>
                  </a:lnTo>
                  <a:lnTo>
                    <a:pt x="492252" y="790955"/>
                  </a:lnTo>
                  <a:lnTo>
                    <a:pt x="873252" y="734567"/>
                  </a:lnTo>
                  <a:lnTo>
                    <a:pt x="1301496" y="675131"/>
                  </a:lnTo>
                  <a:lnTo>
                    <a:pt x="1775457" y="614171"/>
                  </a:lnTo>
                  <a:lnTo>
                    <a:pt x="2293617" y="551687"/>
                  </a:lnTo>
                  <a:lnTo>
                    <a:pt x="2857497" y="489203"/>
                  </a:lnTo>
                  <a:lnTo>
                    <a:pt x="3471669" y="426719"/>
                  </a:lnTo>
                  <a:lnTo>
                    <a:pt x="3962397" y="380999"/>
                  </a:lnTo>
                  <a:lnTo>
                    <a:pt x="4303773" y="350519"/>
                  </a:lnTo>
                  <a:lnTo>
                    <a:pt x="4655817" y="321563"/>
                  </a:lnTo>
                  <a:lnTo>
                    <a:pt x="5023101" y="292607"/>
                  </a:lnTo>
                  <a:lnTo>
                    <a:pt x="5401053" y="263651"/>
                  </a:lnTo>
                  <a:lnTo>
                    <a:pt x="5792721" y="236219"/>
                  </a:lnTo>
                  <a:lnTo>
                    <a:pt x="6195057" y="208787"/>
                  </a:lnTo>
                  <a:lnTo>
                    <a:pt x="6608060" y="184403"/>
                  </a:lnTo>
                  <a:lnTo>
                    <a:pt x="7036304" y="158495"/>
                  </a:lnTo>
                  <a:lnTo>
                    <a:pt x="7478264" y="135635"/>
                  </a:lnTo>
                  <a:lnTo>
                    <a:pt x="7929368" y="112775"/>
                  </a:lnTo>
                  <a:lnTo>
                    <a:pt x="8394188" y="91439"/>
                  </a:lnTo>
                  <a:lnTo>
                    <a:pt x="8874248" y="71627"/>
                  </a:lnTo>
                  <a:lnTo>
                    <a:pt x="9364976" y="53339"/>
                  </a:lnTo>
                  <a:lnTo>
                    <a:pt x="9867896" y="38099"/>
                  </a:lnTo>
                  <a:lnTo>
                    <a:pt x="10386056" y="22859"/>
                  </a:lnTo>
                  <a:lnTo>
                    <a:pt x="10649708" y="15239"/>
                  </a:lnTo>
                  <a:lnTo>
                    <a:pt x="10692380" y="15239"/>
                  </a:lnTo>
                  <a:close/>
                </a:path>
              </a:pathLst>
            </a:custGeom>
            <a:solidFill>
              <a:srgbClr val="56C3CA"/>
            </a:solidFill>
          </p:spPr>
          <p:txBody>
            <a:bodyPr wrap="square" lIns="0" tIns="0" rIns="0" bIns="0" rtlCol="0"/>
            <a:lstStyle/>
            <a:p>
              <a:endParaRPr/>
            </a:p>
          </p:txBody>
        </p:sp>
        <p:sp>
          <p:nvSpPr>
            <p:cNvPr id="5" name="object 5"/>
            <p:cNvSpPr/>
            <p:nvPr/>
          </p:nvSpPr>
          <p:spPr>
            <a:xfrm>
              <a:off x="124848" y="877823"/>
              <a:ext cx="4383652" cy="620395"/>
            </a:xfrm>
            <a:custGeom>
              <a:avLst/>
              <a:gdLst/>
              <a:ahLst/>
              <a:cxnLst/>
              <a:rect l="l" t="t" r="r" b="b"/>
              <a:pathLst>
                <a:path w="3324225" h="620394">
                  <a:moveTo>
                    <a:pt x="3323841" y="516635"/>
                  </a:moveTo>
                  <a:lnTo>
                    <a:pt x="3323841" y="103631"/>
                  </a:lnTo>
                  <a:lnTo>
                    <a:pt x="3315816" y="63007"/>
                  </a:lnTo>
                  <a:lnTo>
                    <a:pt x="3293932" y="30098"/>
                  </a:lnTo>
                  <a:lnTo>
                    <a:pt x="3261476" y="8048"/>
                  </a:lnTo>
                  <a:lnTo>
                    <a:pt x="3221733" y="0"/>
                  </a:lnTo>
                  <a:lnTo>
                    <a:pt x="103632" y="0"/>
                  </a:lnTo>
                  <a:lnTo>
                    <a:pt x="63650" y="8048"/>
                  </a:lnTo>
                  <a:lnTo>
                    <a:pt x="30670" y="30098"/>
                  </a:lnTo>
                  <a:lnTo>
                    <a:pt x="8262" y="63007"/>
                  </a:lnTo>
                  <a:lnTo>
                    <a:pt x="0" y="103631"/>
                  </a:lnTo>
                  <a:lnTo>
                    <a:pt x="0" y="516635"/>
                  </a:lnTo>
                  <a:lnTo>
                    <a:pt x="8262" y="556617"/>
                  </a:lnTo>
                  <a:lnTo>
                    <a:pt x="30670" y="589597"/>
                  </a:lnTo>
                  <a:lnTo>
                    <a:pt x="63650" y="612005"/>
                  </a:lnTo>
                  <a:lnTo>
                    <a:pt x="103632" y="620267"/>
                  </a:lnTo>
                  <a:lnTo>
                    <a:pt x="3221733" y="620267"/>
                  </a:lnTo>
                  <a:lnTo>
                    <a:pt x="3261476" y="612005"/>
                  </a:lnTo>
                  <a:lnTo>
                    <a:pt x="3293932" y="589597"/>
                  </a:lnTo>
                  <a:lnTo>
                    <a:pt x="3315816" y="556617"/>
                  </a:lnTo>
                  <a:lnTo>
                    <a:pt x="3323841" y="516635"/>
                  </a:lnTo>
                  <a:close/>
                </a:path>
              </a:pathLst>
            </a:custGeom>
            <a:solidFill>
              <a:srgbClr val="FFFFFF"/>
            </a:solidFill>
          </p:spPr>
          <p:txBody>
            <a:bodyPr wrap="square" lIns="0" tIns="0" rIns="0" bIns="0" rtlCol="0"/>
            <a:lstStyle/>
            <a:p>
              <a:endParaRPr/>
            </a:p>
          </p:txBody>
        </p:sp>
        <p:sp>
          <p:nvSpPr>
            <p:cNvPr id="6" name="object 6"/>
            <p:cNvSpPr/>
            <p:nvPr/>
          </p:nvSpPr>
          <p:spPr>
            <a:xfrm>
              <a:off x="124848" y="877823"/>
              <a:ext cx="4383652" cy="620395"/>
            </a:xfrm>
            <a:custGeom>
              <a:avLst/>
              <a:gdLst/>
              <a:ahLst/>
              <a:cxnLst/>
              <a:rect l="l" t="t" r="r" b="b"/>
              <a:pathLst>
                <a:path w="3324225" h="620394">
                  <a:moveTo>
                    <a:pt x="0" y="103631"/>
                  </a:moveTo>
                  <a:lnTo>
                    <a:pt x="8262" y="63007"/>
                  </a:lnTo>
                  <a:lnTo>
                    <a:pt x="30670" y="30098"/>
                  </a:lnTo>
                  <a:lnTo>
                    <a:pt x="63650" y="8048"/>
                  </a:lnTo>
                  <a:lnTo>
                    <a:pt x="103632" y="0"/>
                  </a:lnTo>
                  <a:lnTo>
                    <a:pt x="3221733" y="0"/>
                  </a:lnTo>
                  <a:lnTo>
                    <a:pt x="3261476" y="8048"/>
                  </a:lnTo>
                  <a:lnTo>
                    <a:pt x="3293932" y="30098"/>
                  </a:lnTo>
                  <a:lnTo>
                    <a:pt x="3315816" y="63007"/>
                  </a:lnTo>
                  <a:lnTo>
                    <a:pt x="3323841" y="103631"/>
                  </a:lnTo>
                  <a:lnTo>
                    <a:pt x="3323841" y="516635"/>
                  </a:lnTo>
                  <a:lnTo>
                    <a:pt x="3315816" y="556617"/>
                  </a:lnTo>
                  <a:lnTo>
                    <a:pt x="3293932" y="589597"/>
                  </a:lnTo>
                  <a:lnTo>
                    <a:pt x="3261476" y="612005"/>
                  </a:lnTo>
                  <a:lnTo>
                    <a:pt x="3221733" y="620267"/>
                  </a:lnTo>
                  <a:lnTo>
                    <a:pt x="103632" y="620267"/>
                  </a:lnTo>
                  <a:lnTo>
                    <a:pt x="63650" y="612005"/>
                  </a:lnTo>
                  <a:lnTo>
                    <a:pt x="30670" y="589597"/>
                  </a:lnTo>
                  <a:lnTo>
                    <a:pt x="8262" y="556617"/>
                  </a:lnTo>
                  <a:lnTo>
                    <a:pt x="0" y="516635"/>
                  </a:lnTo>
                  <a:lnTo>
                    <a:pt x="0" y="103631"/>
                  </a:lnTo>
                  <a:close/>
                </a:path>
              </a:pathLst>
            </a:custGeom>
            <a:ln w="16705">
              <a:solidFill>
                <a:srgbClr val="000094"/>
              </a:solidFill>
            </a:ln>
          </p:spPr>
          <p:txBody>
            <a:bodyPr wrap="square" lIns="0" tIns="0" rIns="0" bIns="0" rtlCol="0"/>
            <a:lstStyle/>
            <a:p>
              <a:endParaRPr/>
            </a:p>
          </p:txBody>
        </p:sp>
      </p:grpSp>
      <p:sp>
        <p:nvSpPr>
          <p:cNvPr id="7" name="object 7"/>
          <p:cNvSpPr txBox="1">
            <a:spLocks noGrp="1"/>
          </p:cNvSpPr>
          <p:nvPr>
            <p:ph type="title"/>
          </p:nvPr>
        </p:nvSpPr>
        <p:spPr>
          <a:xfrm>
            <a:off x="185114" y="1011225"/>
            <a:ext cx="4170986" cy="335989"/>
          </a:xfrm>
          <a:prstGeom prst="rect">
            <a:avLst/>
          </a:prstGeom>
        </p:spPr>
        <p:txBody>
          <a:bodyPr vert="horz" wrap="square" lIns="0" tIns="12700" rIns="0" bIns="0" rtlCol="0">
            <a:spAutoFit/>
          </a:bodyPr>
          <a:lstStyle/>
          <a:p>
            <a:pPr marL="1905" algn="ctr">
              <a:lnSpc>
                <a:spcPct val="100000"/>
              </a:lnSpc>
              <a:spcBef>
                <a:spcPts val="100"/>
              </a:spcBef>
            </a:pPr>
            <a:r>
              <a:rPr lang="en-US" sz="2100" b="1" i="1" dirty="0">
                <a:solidFill>
                  <a:srgbClr val="1F3763"/>
                </a:solidFill>
                <a:latin typeface="Arial"/>
                <a:cs typeface="Arial"/>
              </a:rPr>
              <a:t>Nonwoven with AC integrating</a:t>
            </a:r>
            <a:endParaRPr sz="1550" dirty="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dirty="0"/>
              <a:t>26</a:t>
            </a:fld>
            <a:endParaRPr dirty="0"/>
          </a:p>
        </p:txBody>
      </p:sp>
      <p:sp>
        <p:nvSpPr>
          <p:cNvPr id="29" name="TextBox 28">
            <a:extLst>
              <a:ext uri="{FF2B5EF4-FFF2-40B4-BE49-F238E27FC236}">
                <a16:creationId xmlns:a16="http://schemas.microsoft.com/office/drawing/2014/main" id="{559D7206-3283-4C4A-AF3D-22B3E66910A0}"/>
              </a:ext>
            </a:extLst>
          </p:cNvPr>
          <p:cNvSpPr txBox="1"/>
          <p:nvPr/>
        </p:nvSpPr>
        <p:spPr>
          <a:xfrm>
            <a:off x="381175" y="1602916"/>
            <a:ext cx="10136338" cy="1711366"/>
          </a:xfrm>
          <a:prstGeom prst="rect">
            <a:avLst/>
          </a:prstGeom>
          <a:noFill/>
        </p:spPr>
        <p:txBody>
          <a:bodyPr wrap="square" rtlCol="0">
            <a:spAutoFit/>
          </a:bodyPr>
          <a:lstStyle/>
          <a:p>
            <a:pPr>
              <a:lnSpc>
                <a:spcPct val="150000"/>
              </a:lnSpc>
            </a:pPr>
            <a:r>
              <a:rPr lang="vi-VN" b="1" dirty="0"/>
              <a:t>A</a:t>
            </a:r>
            <a:r>
              <a:rPr lang="en-US" b="1" dirty="0" err="1"/>
              <a:t>ctivated</a:t>
            </a:r>
            <a:r>
              <a:rPr lang="en-US" b="1" dirty="0"/>
              <a:t> carbon nonwoven application:  </a:t>
            </a:r>
          </a:p>
          <a:p>
            <a:pPr>
              <a:lnSpc>
                <a:spcPct val="150000"/>
              </a:lnSpc>
            </a:pPr>
            <a:r>
              <a:rPr lang="en-US" dirty="0"/>
              <a:t>Activated carbon integrated into nonwoven materials enhances filtration by capturing particles and adsorbing contaminants and odors. Applications include air and water purification, VOC removal, odor control, and industrial processes requiring effective filtration and adsorption.</a:t>
            </a:r>
          </a:p>
        </p:txBody>
      </p:sp>
      <p:pic>
        <p:nvPicPr>
          <p:cNvPr id="8" name="Picture 7">
            <a:extLst>
              <a:ext uri="{FF2B5EF4-FFF2-40B4-BE49-F238E27FC236}">
                <a16:creationId xmlns:a16="http://schemas.microsoft.com/office/drawing/2014/main" id="{D5D0C792-830F-42A2-8632-446E755FA191}"/>
              </a:ext>
            </a:extLst>
          </p:cNvPr>
          <p:cNvPicPr>
            <a:picLocks noChangeAspect="1"/>
          </p:cNvPicPr>
          <p:nvPr/>
        </p:nvPicPr>
        <p:blipFill>
          <a:blip r:embed="rId2"/>
          <a:stretch>
            <a:fillRect/>
          </a:stretch>
        </p:blipFill>
        <p:spPr>
          <a:xfrm>
            <a:off x="978438" y="3539192"/>
            <a:ext cx="2676471" cy="2676471"/>
          </a:xfrm>
          <a:prstGeom prst="rect">
            <a:avLst/>
          </a:prstGeom>
        </p:spPr>
      </p:pic>
      <p:sp>
        <p:nvSpPr>
          <p:cNvPr id="10" name="TextBox 9">
            <a:extLst>
              <a:ext uri="{FF2B5EF4-FFF2-40B4-BE49-F238E27FC236}">
                <a16:creationId xmlns:a16="http://schemas.microsoft.com/office/drawing/2014/main" id="{1738A44D-7C1E-4977-B0B0-15993703FC13}"/>
              </a:ext>
            </a:extLst>
          </p:cNvPr>
          <p:cNvSpPr txBox="1"/>
          <p:nvPr/>
        </p:nvSpPr>
        <p:spPr>
          <a:xfrm>
            <a:off x="850900" y="6066599"/>
            <a:ext cx="3149062" cy="369332"/>
          </a:xfrm>
          <a:prstGeom prst="rect">
            <a:avLst/>
          </a:prstGeom>
          <a:noFill/>
        </p:spPr>
        <p:txBody>
          <a:bodyPr wrap="square" rtlCol="0">
            <a:spAutoFit/>
          </a:bodyPr>
          <a:lstStyle/>
          <a:p>
            <a:r>
              <a:rPr lang="en-US" dirty="0"/>
              <a:t>Activated carbon air filter</a:t>
            </a:r>
          </a:p>
        </p:txBody>
      </p:sp>
      <p:pic>
        <p:nvPicPr>
          <p:cNvPr id="12" name="Picture 11">
            <a:extLst>
              <a:ext uri="{FF2B5EF4-FFF2-40B4-BE49-F238E27FC236}">
                <a16:creationId xmlns:a16="http://schemas.microsoft.com/office/drawing/2014/main" id="{1BB258A7-13BC-4B7A-AFE3-C0EFAD1D5B2D}"/>
              </a:ext>
            </a:extLst>
          </p:cNvPr>
          <p:cNvPicPr>
            <a:picLocks noChangeAspect="1"/>
          </p:cNvPicPr>
          <p:nvPr/>
        </p:nvPicPr>
        <p:blipFill>
          <a:blip r:embed="rId3"/>
          <a:stretch>
            <a:fillRect/>
          </a:stretch>
        </p:blipFill>
        <p:spPr>
          <a:xfrm>
            <a:off x="5402699" y="3485117"/>
            <a:ext cx="2581481" cy="2581481"/>
          </a:xfrm>
          <a:prstGeom prst="rect">
            <a:avLst/>
          </a:prstGeom>
        </p:spPr>
      </p:pic>
      <p:sp>
        <p:nvSpPr>
          <p:cNvPr id="14" name="TextBox 13">
            <a:extLst>
              <a:ext uri="{FF2B5EF4-FFF2-40B4-BE49-F238E27FC236}">
                <a16:creationId xmlns:a16="http://schemas.microsoft.com/office/drawing/2014/main" id="{3A7D5F52-BA6B-4FD0-BB2E-C34E4A7CA0FE}"/>
              </a:ext>
            </a:extLst>
          </p:cNvPr>
          <p:cNvSpPr txBox="1"/>
          <p:nvPr/>
        </p:nvSpPr>
        <p:spPr>
          <a:xfrm>
            <a:off x="5118908" y="6191167"/>
            <a:ext cx="3149062" cy="369332"/>
          </a:xfrm>
          <a:prstGeom prst="rect">
            <a:avLst/>
          </a:prstGeom>
          <a:noFill/>
        </p:spPr>
        <p:txBody>
          <a:bodyPr wrap="square" rtlCol="0">
            <a:spAutoFit/>
          </a:bodyPr>
          <a:lstStyle/>
          <a:p>
            <a:r>
              <a:rPr lang="en-US" dirty="0"/>
              <a:t>Activated carbon liquid filter</a:t>
            </a:r>
          </a:p>
        </p:txBody>
      </p:sp>
    </p:spTree>
    <p:extLst>
      <p:ext uri="{BB962C8B-B14F-4D97-AF65-F5344CB8AC3E}">
        <p14:creationId xmlns:p14="http://schemas.microsoft.com/office/powerpoint/2010/main" val="329367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ject 12"/>
          <p:cNvPicPr/>
          <p:nvPr/>
        </p:nvPicPr>
        <p:blipFill>
          <a:blip r:embed="rId2" cstate="print"/>
          <a:stretch>
            <a:fillRect/>
          </a:stretch>
        </p:blipFill>
        <p:spPr>
          <a:xfrm>
            <a:off x="8006338" y="369911"/>
            <a:ext cx="2261616" cy="2260092"/>
          </a:xfrm>
          <a:prstGeom prst="rect">
            <a:avLst/>
          </a:prstGeom>
        </p:spPr>
      </p:pic>
      <p:grpSp>
        <p:nvGrpSpPr>
          <p:cNvPr id="21" name="Group 20">
            <a:extLst>
              <a:ext uri="{FF2B5EF4-FFF2-40B4-BE49-F238E27FC236}">
                <a16:creationId xmlns:a16="http://schemas.microsoft.com/office/drawing/2014/main" id="{AC71082E-E4A2-4EC3-BEC6-52BB4C28E776}"/>
              </a:ext>
            </a:extLst>
          </p:cNvPr>
          <p:cNvGrpSpPr/>
          <p:nvPr/>
        </p:nvGrpSpPr>
        <p:grpSpPr>
          <a:xfrm>
            <a:off x="1397" y="0"/>
            <a:ext cx="10692772" cy="6750378"/>
            <a:chOff x="1397" y="724844"/>
            <a:chExt cx="10692772" cy="6025534"/>
          </a:xfrm>
        </p:grpSpPr>
        <p:sp>
          <p:nvSpPr>
            <p:cNvPr id="4" name="object 4"/>
            <p:cNvSpPr/>
            <p:nvPr/>
          </p:nvSpPr>
          <p:spPr>
            <a:xfrm>
              <a:off x="1404" y="6568768"/>
              <a:ext cx="10692130" cy="181610"/>
            </a:xfrm>
            <a:custGeom>
              <a:avLst/>
              <a:gdLst/>
              <a:ahLst/>
              <a:cxnLst/>
              <a:rect l="l" t="t" r="r" b="b"/>
              <a:pathLst>
                <a:path w="10692130" h="181609">
                  <a:moveTo>
                    <a:pt x="0" y="0"/>
                  </a:moveTo>
                  <a:lnTo>
                    <a:pt x="0" y="181356"/>
                  </a:lnTo>
                  <a:lnTo>
                    <a:pt x="10691994" y="181356"/>
                  </a:lnTo>
                  <a:lnTo>
                    <a:pt x="10691994" y="0"/>
                  </a:lnTo>
                  <a:lnTo>
                    <a:pt x="0" y="0"/>
                  </a:lnTo>
                  <a:close/>
                </a:path>
              </a:pathLst>
            </a:custGeom>
            <a:solidFill>
              <a:srgbClr val="9CC3E6"/>
            </a:solidFill>
          </p:spPr>
          <p:txBody>
            <a:bodyPr wrap="square" lIns="0" tIns="0" rIns="0" bIns="0" rtlCol="0"/>
            <a:lstStyle/>
            <a:p>
              <a:endParaRPr/>
            </a:p>
          </p:txBody>
        </p:sp>
        <p:sp>
          <p:nvSpPr>
            <p:cNvPr id="5" name="object 5"/>
            <p:cNvSpPr/>
            <p:nvPr/>
          </p:nvSpPr>
          <p:spPr>
            <a:xfrm>
              <a:off x="9841870" y="6167955"/>
              <a:ext cx="852169" cy="576580"/>
            </a:xfrm>
            <a:custGeom>
              <a:avLst/>
              <a:gdLst/>
              <a:ahLst/>
              <a:cxnLst/>
              <a:rect l="l" t="t" r="r" b="b"/>
              <a:pathLst>
                <a:path w="852170" h="576579">
                  <a:moveTo>
                    <a:pt x="851915" y="576071"/>
                  </a:moveTo>
                  <a:lnTo>
                    <a:pt x="851915" y="0"/>
                  </a:lnTo>
                  <a:lnTo>
                    <a:pt x="0" y="576071"/>
                  </a:lnTo>
                  <a:lnTo>
                    <a:pt x="851915" y="576071"/>
                  </a:lnTo>
                  <a:close/>
                </a:path>
              </a:pathLst>
            </a:custGeom>
            <a:solidFill>
              <a:srgbClr val="56C3CA"/>
            </a:solidFill>
          </p:spPr>
          <p:txBody>
            <a:bodyPr wrap="square" lIns="0" tIns="0" rIns="0" bIns="0" rtlCol="0"/>
            <a:lstStyle/>
            <a:p>
              <a:endParaRPr/>
            </a:p>
          </p:txBody>
        </p:sp>
        <p:sp>
          <p:nvSpPr>
            <p:cNvPr id="6" name="object 6"/>
            <p:cNvSpPr/>
            <p:nvPr/>
          </p:nvSpPr>
          <p:spPr>
            <a:xfrm>
              <a:off x="1397" y="765375"/>
              <a:ext cx="10692765" cy="518159"/>
            </a:xfrm>
            <a:custGeom>
              <a:avLst/>
              <a:gdLst/>
              <a:ahLst/>
              <a:cxnLst/>
              <a:rect l="l" t="t" r="r" b="b"/>
              <a:pathLst>
                <a:path w="10692765" h="518159">
                  <a:moveTo>
                    <a:pt x="6036564" y="77724"/>
                  </a:moveTo>
                  <a:lnTo>
                    <a:pt x="5526024" y="82296"/>
                  </a:lnTo>
                  <a:lnTo>
                    <a:pt x="4538472" y="92964"/>
                  </a:lnTo>
                  <a:lnTo>
                    <a:pt x="3601212" y="106680"/>
                  </a:lnTo>
                  <a:lnTo>
                    <a:pt x="2731008" y="121920"/>
                  </a:lnTo>
                  <a:lnTo>
                    <a:pt x="1940052" y="137160"/>
                  </a:lnTo>
                  <a:lnTo>
                    <a:pt x="1240536" y="153924"/>
                  </a:lnTo>
                  <a:lnTo>
                    <a:pt x="384048" y="175260"/>
                  </a:lnTo>
                  <a:lnTo>
                    <a:pt x="0" y="185928"/>
                  </a:lnTo>
                  <a:lnTo>
                    <a:pt x="0" y="481584"/>
                  </a:lnTo>
                  <a:lnTo>
                    <a:pt x="262128" y="460248"/>
                  </a:lnTo>
                  <a:lnTo>
                    <a:pt x="853440" y="414528"/>
                  </a:lnTo>
                  <a:lnTo>
                    <a:pt x="1522476" y="364236"/>
                  </a:lnTo>
                  <a:lnTo>
                    <a:pt x="2255520" y="310896"/>
                  </a:lnTo>
                  <a:lnTo>
                    <a:pt x="3041904" y="256032"/>
                  </a:lnTo>
                  <a:lnTo>
                    <a:pt x="3867912" y="202692"/>
                  </a:lnTo>
                  <a:lnTo>
                    <a:pt x="4722876" y="149352"/>
                  </a:lnTo>
                  <a:lnTo>
                    <a:pt x="5596128" y="100584"/>
                  </a:lnTo>
                  <a:lnTo>
                    <a:pt x="6036564" y="77724"/>
                  </a:lnTo>
                  <a:close/>
                </a:path>
                <a:path w="10692765" h="518159">
                  <a:moveTo>
                    <a:pt x="10692384" y="0"/>
                  </a:moveTo>
                  <a:lnTo>
                    <a:pt x="10460736" y="4572"/>
                  </a:lnTo>
                  <a:lnTo>
                    <a:pt x="10006584" y="18288"/>
                  </a:lnTo>
                  <a:lnTo>
                    <a:pt x="9560052" y="32004"/>
                  </a:lnTo>
                  <a:lnTo>
                    <a:pt x="9125712" y="47244"/>
                  </a:lnTo>
                  <a:lnTo>
                    <a:pt x="8702040" y="64008"/>
                  </a:lnTo>
                  <a:lnTo>
                    <a:pt x="8285988" y="80772"/>
                  </a:lnTo>
                  <a:lnTo>
                    <a:pt x="7882128" y="100584"/>
                  </a:lnTo>
                  <a:lnTo>
                    <a:pt x="7487412" y="118872"/>
                  </a:lnTo>
                  <a:lnTo>
                    <a:pt x="7103364" y="140208"/>
                  </a:lnTo>
                  <a:lnTo>
                    <a:pt x="6726936" y="161544"/>
                  </a:lnTo>
                  <a:lnTo>
                    <a:pt x="6361176" y="182880"/>
                  </a:lnTo>
                  <a:lnTo>
                    <a:pt x="6004560" y="205740"/>
                  </a:lnTo>
                  <a:lnTo>
                    <a:pt x="5487924" y="242316"/>
                  </a:lnTo>
                  <a:lnTo>
                    <a:pt x="4831080" y="291084"/>
                  </a:lnTo>
                  <a:lnTo>
                    <a:pt x="4518660" y="316992"/>
                  </a:lnTo>
                  <a:lnTo>
                    <a:pt x="4642104" y="315468"/>
                  </a:lnTo>
                  <a:lnTo>
                    <a:pt x="4920996" y="310896"/>
                  </a:lnTo>
                  <a:lnTo>
                    <a:pt x="5237988" y="307848"/>
                  </a:lnTo>
                  <a:lnTo>
                    <a:pt x="5582412" y="304800"/>
                  </a:lnTo>
                  <a:lnTo>
                    <a:pt x="6347460" y="304800"/>
                  </a:lnTo>
                  <a:lnTo>
                    <a:pt x="6760464" y="309372"/>
                  </a:lnTo>
                  <a:lnTo>
                    <a:pt x="7184136" y="315468"/>
                  </a:lnTo>
                  <a:lnTo>
                    <a:pt x="7616952" y="323088"/>
                  </a:lnTo>
                  <a:lnTo>
                    <a:pt x="8055864" y="335280"/>
                  </a:lnTo>
                  <a:lnTo>
                    <a:pt x="8490204" y="352044"/>
                  </a:lnTo>
                  <a:lnTo>
                    <a:pt x="8924544" y="370332"/>
                  </a:lnTo>
                  <a:lnTo>
                    <a:pt x="9241536" y="388620"/>
                  </a:lnTo>
                  <a:lnTo>
                    <a:pt x="9450324" y="402336"/>
                  </a:lnTo>
                  <a:lnTo>
                    <a:pt x="9657588" y="416052"/>
                  </a:lnTo>
                  <a:lnTo>
                    <a:pt x="9855708" y="431292"/>
                  </a:lnTo>
                  <a:lnTo>
                    <a:pt x="10053828" y="448056"/>
                  </a:lnTo>
                  <a:lnTo>
                    <a:pt x="10241280" y="466344"/>
                  </a:lnTo>
                  <a:lnTo>
                    <a:pt x="10428732" y="486156"/>
                  </a:lnTo>
                  <a:lnTo>
                    <a:pt x="10605516" y="507492"/>
                  </a:lnTo>
                  <a:lnTo>
                    <a:pt x="10692384" y="518160"/>
                  </a:lnTo>
                  <a:lnTo>
                    <a:pt x="10692384" y="0"/>
                  </a:lnTo>
                  <a:close/>
                </a:path>
              </a:pathLst>
            </a:custGeom>
            <a:solidFill>
              <a:srgbClr val="9CC3E6"/>
            </a:solidFill>
          </p:spPr>
          <p:txBody>
            <a:bodyPr wrap="square" lIns="0" tIns="0" rIns="0" bIns="0" rtlCol="0"/>
            <a:lstStyle/>
            <a:p>
              <a:endParaRPr/>
            </a:p>
          </p:txBody>
        </p:sp>
        <p:sp>
          <p:nvSpPr>
            <p:cNvPr id="7" name="object 7"/>
            <p:cNvSpPr/>
            <p:nvPr/>
          </p:nvSpPr>
          <p:spPr>
            <a:xfrm>
              <a:off x="1404" y="724844"/>
              <a:ext cx="10692765" cy="868680"/>
            </a:xfrm>
            <a:custGeom>
              <a:avLst/>
              <a:gdLst/>
              <a:ahLst/>
              <a:cxnLst/>
              <a:rect l="l" t="t" r="r" b="b"/>
              <a:pathLst>
                <a:path w="10692765" h="868680">
                  <a:moveTo>
                    <a:pt x="10692380" y="15239"/>
                  </a:moveTo>
                  <a:lnTo>
                    <a:pt x="10692380" y="0"/>
                  </a:lnTo>
                  <a:lnTo>
                    <a:pt x="10649708" y="0"/>
                  </a:lnTo>
                  <a:lnTo>
                    <a:pt x="9508232" y="0"/>
                  </a:lnTo>
                  <a:lnTo>
                    <a:pt x="9247628" y="4571"/>
                  </a:lnTo>
                  <a:lnTo>
                    <a:pt x="8700512" y="16763"/>
                  </a:lnTo>
                  <a:lnTo>
                    <a:pt x="8116820" y="33527"/>
                  </a:lnTo>
                  <a:lnTo>
                    <a:pt x="7499600" y="54863"/>
                  </a:lnTo>
                  <a:lnTo>
                    <a:pt x="6850376" y="82295"/>
                  </a:lnTo>
                  <a:lnTo>
                    <a:pt x="6167625" y="114299"/>
                  </a:lnTo>
                  <a:lnTo>
                    <a:pt x="5452869" y="152399"/>
                  </a:lnTo>
                  <a:lnTo>
                    <a:pt x="4707633" y="193547"/>
                  </a:lnTo>
                  <a:lnTo>
                    <a:pt x="4320537" y="217931"/>
                  </a:lnTo>
                  <a:lnTo>
                    <a:pt x="3998973" y="237743"/>
                  </a:lnTo>
                  <a:lnTo>
                    <a:pt x="3371085" y="277367"/>
                  </a:lnTo>
                  <a:lnTo>
                    <a:pt x="2764533" y="318515"/>
                  </a:lnTo>
                  <a:lnTo>
                    <a:pt x="2180841" y="359663"/>
                  </a:lnTo>
                  <a:lnTo>
                    <a:pt x="1362456" y="419099"/>
                  </a:lnTo>
                  <a:lnTo>
                    <a:pt x="403860" y="492251"/>
                  </a:lnTo>
                  <a:lnTo>
                    <a:pt x="0" y="524255"/>
                  </a:lnTo>
                  <a:lnTo>
                    <a:pt x="0" y="868679"/>
                  </a:lnTo>
                  <a:lnTo>
                    <a:pt x="153924" y="844295"/>
                  </a:lnTo>
                  <a:lnTo>
                    <a:pt x="492252" y="790955"/>
                  </a:lnTo>
                  <a:lnTo>
                    <a:pt x="873252" y="734567"/>
                  </a:lnTo>
                  <a:lnTo>
                    <a:pt x="1301496" y="675131"/>
                  </a:lnTo>
                  <a:lnTo>
                    <a:pt x="1775457" y="614171"/>
                  </a:lnTo>
                  <a:lnTo>
                    <a:pt x="2293617" y="551687"/>
                  </a:lnTo>
                  <a:lnTo>
                    <a:pt x="2857497" y="489203"/>
                  </a:lnTo>
                  <a:lnTo>
                    <a:pt x="3471669" y="426719"/>
                  </a:lnTo>
                  <a:lnTo>
                    <a:pt x="3962397" y="380999"/>
                  </a:lnTo>
                  <a:lnTo>
                    <a:pt x="4303773" y="350519"/>
                  </a:lnTo>
                  <a:lnTo>
                    <a:pt x="4655817" y="321563"/>
                  </a:lnTo>
                  <a:lnTo>
                    <a:pt x="5023101" y="292607"/>
                  </a:lnTo>
                  <a:lnTo>
                    <a:pt x="5401053" y="263651"/>
                  </a:lnTo>
                  <a:lnTo>
                    <a:pt x="5792721" y="236219"/>
                  </a:lnTo>
                  <a:lnTo>
                    <a:pt x="6195057" y="208787"/>
                  </a:lnTo>
                  <a:lnTo>
                    <a:pt x="6608060" y="184403"/>
                  </a:lnTo>
                  <a:lnTo>
                    <a:pt x="7036304" y="158495"/>
                  </a:lnTo>
                  <a:lnTo>
                    <a:pt x="7478264" y="135635"/>
                  </a:lnTo>
                  <a:lnTo>
                    <a:pt x="7929368" y="112775"/>
                  </a:lnTo>
                  <a:lnTo>
                    <a:pt x="8394188" y="91439"/>
                  </a:lnTo>
                  <a:lnTo>
                    <a:pt x="8874248" y="71627"/>
                  </a:lnTo>
                  <a:lnTo>
                    <a:pt x="9364976" y="53339"/>
                  </a:lnTo>
                  <a:lnTo>
                    <a:pt x="9867896" y="38099"/>
                  </a:lnTo>
                  <a:lnTo>
                    <a:pt x="10386056" y="22859"/>
                  </a:lnTo>
                  <a:lnTo>
                    <a:pt x="10649708" y="15239"/>
                  </a:lnTo>
                  <a:lnTo>
                    <a:pt x="10692380" y="15239"/>
                  </a:lnTo>
                  <a:close/>
                </a:path>
              </a:pathLst>
            </a:custGeom>
            <a:solidFill>
              <a:srgbClr val="56C3CA"/>
            </a:solidFill>
          </p:spPr>
          <p:txBody>
            <a:bodyPr wrap="square" lIns="0" tIns="0" rIns="0" bIns="0" rtlCol="0"/>
            <a:lstStyle/>
            <a:p>
              <a:endParaRPr/>
            </a:p>
          </p:txBody>
        </p:sp>
      </p:grpSp>
      <p:pic>
        <p:nvPicPr>
          <p:cNvPr id="14" name="object 14"/>
          <p:cNvPicPr/>
          <p:nvPr/>
        </p:nvPicPr>
        <p:blipFill>
          <a:blip r:embed="rId3" cstate="print"/>
          <a:stretch>
            <a:fillRect/>
          </a:stretch>
        </p:blipFill>
        <p:spPr>
          <a:xfrm>
            <a:off x="241300" y="1096186"/>
            <a:ext cx="2048256" cy="688848"/>
          </a:xfrm>
          <a:prstGeom prst="rect">
            <a:avLst/>
          </a:prstGeom>
        </p:spPr>
      </p:pic>
      <p:sp>
        <p:nvSpPr>
          <p:cNvPr id="18" name="object 18"/>
          <p:cNvSpPr txBox="1"/>
          <p:nvPr/>
        </p:nvSpPr>
        <p:spPr>
          <a:xfrm>
            <a:off x="10350889" y="6458582"/>
            <a:ext cx="167005" cy="203835"/>
          </a:xfrm>
          <a:prstGeom prst="rect">
            <a:avLst/>
          </a:prstGeom>
        </p:spPr>
        <p:txBody>
          <a:bodyPr vert="horz" wrap="square" lIns="0" tIns="0" rIns="0" bIns="0" rtlCol="0">
            <a:spAutoFit/>
          </a:bodyPr>
          <a:lstStyle/>
          <a:p>
            <a:pPr marL="38100">
              <a:lnSpc>
                <a:spcPts val="1435"/>
              </a:lnSpc>
            </a:pPr>
            <a:fld id="{81D60167-4931-47E6-BA6A-407CBD079E47}" type="slidenum">
              <a:rPr sz="1400" dirty="0">
                <a:solidFill>
                  <a:srgbClr val="FFFFFF"/>
                </a:solidFill>
                <a:latin typeface="Calibri"/>
                <a:cs typeface="Calibri"/>
              </a:rPr>
              <a:t>27</a:t>
            </a:fld>
            <a:endParaRPr sz="1400">
              <a:latin typeface="Calibri"/>
              <a:cs typeface="Calibri"/>
            </a:endParaRPr>
          </a:p>
        </p:txBody>
      </p:sp>
      <p:sp>
        <p:nvSpPr>
          <p:cNvPr id="22" name="Rectangle 21">
            <a:extLst>
              <a:ext uri="{FF2B5EF4-FFF2-40B4-BE49-F238E27FC236}">
                <a16:creationId xmlns:a16="http://schemas.microsoft.com/office/drawing/2014/main" id="{F18A165B-AD20-4733-98B2-156E4893304D}"/>
              </a:ext>
            </a:extLst>
          </p:cNvPr>
          <p:cNvSpPr/>
          <p:nvPr/>
        </p:nvSpPr>
        <p:spPr>
          <a:xfrm>
            <a:off x="1114953" y="2596080"/>
            <a:ext cx="8490466" cy="646331"/>
          </a:xfrm>
          <a:prstGeom prst="rect">
            <a:avLst/>
          </a:prstGeom>
        </p:spPr>
        <p:txBody>
          <a:bodyPr wrap="none">
            <a:spAutoFit/>
          </a:bodyPr>
          <a:lstStyle/>
          <a:p>
            <a:r>
              <a:rPr lang="en-US" sz="3600" b="1" kern="100" dirty="0">
                <a:latin typeface="Times New Roman" panose="02020603050405020304" pitchFamily="18" charset="0"/>
                <a:ea typeface="標楷體" panose="03000509000000000000" pitchFamily="65" charset="-120"/>
              </a:rPr>
              <a:t>THANK YOU FOR YOUR ATTENTION</a:t>
            </a:r>
            <a:endParaRPr lang="en-US" sz="3600" b="1" dirty="0"/>
          </a:p>
        </p:txBody>
      </p:sp>
      <p:pic>
        <p:nvPicPr>
          <p:cNvPr id="12290" name="Picture 2" descr="ESA - Q&amp;A">
            <a:extLst>
              <a:ext uri="{FF2B5EF4-FFF2-40B4-BE49-F238E27FC236}">
                <a16:creationId xmlns:a16="http://schemas.microsoft.com/office/drawing/2014/main" id="{6E6E32BC-C5FC-4572-AC51-51CCB0B9DD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2723" y="3132591"/>
            <a:ext cx="5114925"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041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04" y="771143"/>
            <a:ext cx="10692765" cy="868680"/>
            <a:chOff x="1404" y="771143"/>
            <a:chExt cx="10692765" cy="868680"/>
          </a:xfrm>
        </p:grpSpPr>
        <p:sp>
          <p:nvSpPr>
            <p:cNvPr id="3" name="object 3"/>
            <p:cNvSpPr/>
            <p:nvPr/>
          </p:nvSpPr>
          <p:spPr>
            <a:xfrm>
              <a:off x="1397" y="800099"/>
              <a:ext cx="10692765" cy="518159"/>
            </a:xfrm>
            <a:custGeom>
              <a:avLst/>
              <a:gdLst/>
              <a:ahLst/>
              <a:cxnLst/>
              <a:rect l="l" t="t" r="r" b="b"/>
              <a:pathLst>
                <a:path w="10692765" h="518159">
                  <a:moveTo>
                    <a:pt x="6036564" y="77724"/>
                  </a:moveTo>
                  <a:lnTo>
                    <a:pt x="5526024" y="82296"/>
                  </a:lnTo>
                  <a:lnTo>
                    <a:pt x="4538472" y="92964"/>
                  </a:lnTo>
                  <a:lnTo>
                    <a:pt x="3601212" y="106680"/>
                  </a:lnTo>
                  <a:lnTo>
                    <a:pt x="2731008" y="121920"/>
                  </a:lnTo>
                  <a:lnTo>
                    <a:pt x="1940052" y="137160"/>
                  </a:lnTo>
                  <a:lnTo>
                    <a:pt x="1240536" y="153924"/>
                  </a:lnTo>
                  <a:lnTo>
                    <a:pt x="384048" y="175260"/>
                  </a:lnTo>
                  <a:lnTo>
                    <a:pt x="0" y="185928"/>
                  </a:lnTo>
                  <a:lnTo>
                    <a:pt x="0" y="481584"/>
                  </a:lnTo>
                  <a:lnTo>
                    <a:pt x="262128" y="460248"/>
                  </a:lnTo>
                  <a:lnTo>
                    <a:pt x="853440" y="414528"/>
                  </a:lnTo>
                  <a:lnTo>
                    <a:pt x="1522476" y="364236"/>
                  </a:lnTo>
                  <a:lnTo>
                    <a:pt x="2255520" y="310896"/>
                  </a:lnTo>
                  <a:lnTo>
                    <a:pt x="3041904" y="256032"/>
                  </a:lnTo>
                  <a:lnTo>
                    <a:pt x="3867912" y="202692"/>
                  </a:lnTo>
                  <a:lnTo>
                    <a:pt x="4722876" y="149352"/>
                  </a:lnTo>
                  <a:lnTo>
                    <a:pt x="5596128" y="100584"/>
                  </a:lnTo>
                  <a:lnTo>
                    <a:pt x="6036564" y="77724"/>
                  </a:lnTo>
                  <a:close/>
                </a:path>
                <a:path w="10692765" h="518159">
                  <a:moveTo>
                    <a:pt x="10692384" y="0"/>
                  </a:moveTo>
                  <a:lnTo>
                    <a:pt x="10460736" y="4572"/>
                  </a:lnTo>
                  <a:lnTo>
                    <a:pt x="10006584" y="18288"/>
                  </a:lnTo>
                  <a:lnTo>
                    <a:pt x="9560052" y="32004"/>
                  </a:lnTo>
                  <a:lnTo>
                    <a:pt x="9125712" y="47244"/>
                  </a:lnTo>
                  <a:lnTo>
                    <a:pt x="8702040" y="64008"/>
                  </a:lnTo>
                  <a:lnTo>
                    <a:pt x="8285988" y="80772"/>
                  </a:lnTo>
                  <a:lnTo>
                    <a:pt x="7882128" y="100584"/>
                  </a:lnTo>
                  <a:lnTo>
                    <a:pt x="7487412" y="118872"/>
                  </a:lnTo>
                  <a:lnTo>
                    <a:pt x="7103364" y="140208"/>
                  </a:lnTo>
                  <a:lnTo>
                    <a:pt x="6726936" y="161544"/>
                  </a:lnTo>
                  <a:lnTo>
                    <a:pt x="6361176" y="182880"/>
                  </a:lnTo>
                  <a:lnTo>
                    <a:pt x="6004560" y="205740"/>
                  </a:lnTo>
                  <a:lnTo>
                    <a:pt x="5487924" y="242316"/>
                  </a:lnTo>
                  <a:lnTo>
                    <a:pt x="4831080" y="291084"/>
                  </a:lnTo>
                  <a:lnTo>
                    <a:pt x="4518660" y="316992"/>
                  </a:lnTo>
                  <a:lnTo>
                    <a:pt x="4642104" y="315468"/>
                  </a:lnTo>
                  <a:lnTo>
                    <a:pt x="4920996" y="310896"/>
                  </a:lnTo>
                  <a:lnTo>
                    <a:pt x="5237988" y="307848"/>
                  </a:lnTo>
                  <a:lnTo>
                    <a:pt x="5582412" y="304800"/>
                  </a:lnTo>
                  <a:lnTo>
                    <a:pt x="6347460" y="304800"/>
                  </a:lnTo>
                  <a:lnTo>
                    <a:pt x="6760464" y="309372"/>
                  </a:lnTo>
                  <a:lnTo>
                    <a:pt x="7184136" y="315468"/>
                  </a:lnTo>
                  <a:lnTo>
                    <a:pt x="7616952" y="323088"/>
                  </a:lnTo>
                  <a:lnTo>
                    <a:pt x="8055864" y="335280"/>
                  </a:lnTo>
                  <a:lnTo>
                    <a:pt x="8490204" y="352044"/>
                  </a:lnTo>
                  <a:lnTo>
                    <a:pt x="8924544" y="370332"/>
                  </a:lnTo>
                  <a:lnTo>
                    <a:pt x="9241536" y="388620"/>
                  </a:lnTo>
                  <a:lnTo>
                    <a:pt x="9450324" y="402336"/>
                  </a:lnTo>
                  <a:lnTo>
                    <a:pt x="9657588" y="416052"/>
                  </a:lnTo>
                  <a:lnTo>
                    <a:pt x="9855708" y="431292"/>
                  </a:lnTo>
                  <a:lnTo>
                    <a:pt x="10053828" y="448056"/>
                  </a:lnTo>
                  <a:lnTo>
                    <a:pt x="10241280" y="466344"/>
                  </a:lnTo>
                  <a:lnTo>
                    <a:pt x="10428732" y="486156"/>
                  </a:lnTo>
                  <a:lnTo>
                    <a:pt x="10605516" y="507492"/>
                  </a:lnTo>
                  <a:lnTo>
                    <a:pt x="10692384" y="518160"/>
                  </a:lnTo>
                  <a:lnTo>
                    <a:pt x="10692384" y="0"/>
                  </a:lnTo>
                  <a:close/>
                </a:path>
              </a:pathLst>
            </a:custGeom>
            <a:solidFill>
              <a:srgbClr val="9CC3E6"/>
            </a:solidFill>
          </p:spPr>
          <p:txBody>
            <a:bodyPr wrap="square" lIns="0" tIns="0" rIns="0" bIns="0" rtlCol="0"/>
            <a:lstStyle/>
            <a:p>
              <a:endParaRPr/>
            </a:p>
          </p:txBody>
        </p:sp>
        <p:sp>
          <p:nvSpPr>
            <p:cNvPr id="4" name="object 4"/>
            <p:cNvSpPr/>
            <p:nvPr/>
          </p:nvSpPr>
          <p:spPr>
            <a:xfrm>
              <a:off x="1404" y="771143"/>
              <a:ext cx="10692765" cy="868680"/>
            </a:xfrm>
            <a:custGeom>
              <a:avLst/>
              <a:gdLst/>
              <a:ahLst/>
              <a:cxnLst/>
              <a:rect l="l" t="t" r="r" b="b"/>
              <a:pathLst>
                <a:path w="10692765" h="868680">
                  <a:moveTo>
                    <a:pt x="10692380" y="15239"/>
                  </a:moveTo>
                  <a:lnTo>
                    <a:pt x="10692380" y="0"/>
                  </a:lnTo>
                  <a:lnTo>
                    <a:pt x="10649708" y="0"/>
                  </a:lnTo>
                  <a:lnTo>
                    <a:pt x="9508232" y="0"/>
                  </a:lnTo>
                  <a:lnTo>
                    <a:pt x="9247628" y="4571"/>
                  </a:lnTo>
                  <a:lnTo>
                    <a:pt x="8700512" y="16763"/>
                  </a:lnTo>
                  <a:lnTo>
                    <a:pt x="8116820" y="33527"/>
                  </a:lnTo>
                  <a:lnTo>
                    <a:pt x="7499600" y="54863"/>
                  </a:lnTo>
                  <a:lnTo>
                    <a:pt x="6850376" y="82295"/>
                  </a:lnTo>
                  <a:lnTo>
                    <a:pt x="6167625" y="114299"/>
                  </a:lnTo>
                  <a:lnTo>
                    <a:pt x="5452869" y="152399"/>
                  </a:lnTo>
                  <a:lnTo>
                    <a:pt x="4707633" y="193547"/>
                  </a:lnTo>
                  <a:lnTo>
                    <a:pt x="4320537" y="217931"/>
                  </a:lnTo>
                  <a:lnTo>
                    <a:pt x="3998973" y="237743"/>
                  </a:lnTo>
                  <a:lnTo>
                    <a:pt x="3371085" y="277367"/>
                  </a:lnTo>
                  <a:lnTo>
                    <a:pt x="2764533" y="318515"/>
                  </a:lnTo>
                  <a:lnTo>
                    <a:pt x="2180841" y="359663"/>
                  </a:lnTo>
                  <a:lnTo>
                    <a:pt x="1362456" y="419099"/>
                  </a:lnTo>
                  <a:lnTo>
                    <a:pt x="403860" y="492251"/>
                  </a:lnTo>
                  <a:lnTo>
                    <a:pt x="0" y="524255"/>
                  </a:lnTo>
                  <a:lnTo>
                    <a:pt x="0" y="868679"/>
                  </a:lnTo>
                  <a:lnTo>
                    <a:pt x="153924" y="844295"/>
                  </a:lnTo>
                  <a:lnTo>
                    <a:pt x="492252" y="790955"/>
                  </a:lnTo>
                  <a:lnTo>
                    <a:pt x="873252" y="734567"/>
                  </a:lnTo>
                  <a:lnTo>
                    <a:pt x="1301496" y="675131"/>
                  </a:lnTo>
                  <a:lnTo>
                    <a:pt x="1775457" y="614171"/>
                  </a:lnTo>
                  <a:lnTo>
                    <a:pt x="2293617" y="551687"/>
                  </a:lnTo>
                  <a:lnTo>
                    <a:pt x="2857497" y="489203"/>
                  </a:lnTo>
                  <a:lnTo>
                    <a:pt x="3471669" y="426719"/>
                  </a:lnTo>
                  <a:lnTo>
                    <a:pt x="3962397" y="380999"/>
                  </a:lnTo>
                  <a:lnTo>
                    <a:pt x="4303773" y="350519"/>
                  </a:lnTo>
                  <a:lnTo>
                    <a:pt x="4655817" y="321563"/>
                  </a:lnTo>
                  <a:lnTo>
                    <a:pt x="5023101" y="292607"/>
                  </a:lnTo>
                  <a:lnTo>
                    <a:pt x="5401053" y="263651"/>
                  </a:lnTo>
                  <a:lnTo>
                    <a:pt x="5792721" y="236219"/>
                  </a:lnTo>
                  <a:lnTo>
                    <a:pt x="6195057" y="208787"/>
                  </a:lnTo>
                  <a:lnTo>
                    <a:pt x="6608060" y="184403"/>
                  </a:lnTo>
                  <a:lnTo>
                    <a:pt x="7036304" y="158495"/>
                  </a:lnTo>
                  <a:lnTo>
                    <a:pt x="7478264" y="135635"/>
                  </a:lnTo>
                  <a:lnTo>
                    <a:pt x="7929368" y="112775"/>
                  </a:lnTo>
                  <a:lnTo>
                    <a:pt x="8394188" y="91439"/>
                  </a:lnTo>
                  <a:lnTo>
                    <a:pt x="8874248" y="71627"/>
                  </a:lnTo>
                  <a:lnTo>
                    <a:pt x="9364976" y="53339"/>
                  </a:lnTo>
                  <a:lnTo>
                    <a:pt x="9867896" y="38099"/>
                  </a:lnTo>
                  <a:lnTo>
                    <a:pt x="10386056" y="22859"/>
                  </a:lnTo>
                  <a:lnTo>
                    <a:pt x="10649708" y="15239"/>
                  </a:lnTo>
                  <a:lnTo>
                    <a:pt x="10692380" y="15239"/>
                  </a:lnTo>
                  <a:close/>
                </a:path>
              </a:pathLst>
            </a:custGeom>
            <a:solidFill>
              <a:srgbClr val="56C3CA"/>
            </a:solidFill>
          </p:spPr>
          <p:txBody>
            <a:bodyPr wrap="square" lIns="0" tIns="0" rIns="0" bIns="0" rtlCol="0"/>
            <a:lstStyle/>
            <a:p>
              <a:endParaRPr/>
            </a:p>
          </p:txBody>
        </p:sp>
        <p:sp>
          <p:nvSpPr>
            <p:cNvPr id="5" name="object 5"/>
            <p:cNvSpPr/>
            <p:nvPr/>
          </p:nvSpPr>
          <p:spPr>
            <a:xfrm>
              <a:off x="124848" y="877823"/>
              <a:ext cx="3324225" cy="620395"/>
            </a:xfrm>
            <a:custGeom>
              <a:avLst/>
              <a:gdLst/>
              <a:ahLst/>
              <a:cxnLst/>
              <a:rect l="l" t="t" r="r" b="b"/>
              <a:pathLst>
                <a:path w="3324225" h="620394">
                  <a:moveTo>
                    <a:pt x="3323841" y="516635"/>
                  </a:moveTo>
                  <a:lnTo>
                    <a:pt x="3323841" y="103631"/>
                  </a:lnTo>
                  <a:lnTo>
                    <a:pt x="3315816" y="63007"/>
                  </a:lnTo>
                  <a:lnTo>
                    <a:pt x="3293932" y="30098"/>
                  </a:lnTo>
                  <a:lnTo>
                    <a:pt x="3261476" y="8048"/>
                  </a:lnTo>
                  <a:lnTo>
                    <a:pt x="3221733" y="0"/>
                  </a:lnTo>
                  <a:lnTo>
                    <a:pt x="103632" y="0"/>
                  </a:lnTo>
                  <a:lnTo>
                    <a:pt x="63650" y="8048"/>
                  </a:lnTo>
                  <a:lnTo>
                    <a:pt x="30670" y="30098"/>
                  </a:lnTo>
                  <a:lnTo>
                    <a:pt x="8262" y="63007"/>
                  </a:lnTo>
                  <a:lnTo>
                    <a:pt x="0" y="103631"/>
                  </a:lnTo>
                  <a:lnTo>
                    <a:pt x="0" y="516635"/>
                  </a:lnTo>
                  <a:lnTo>
                    <a:pt x="8262" y="556617"/>
                  </a:lnTo>
                  <a:lnTo>
                    <a:pt x="30670" y="589597"/>
                  </a:lnTo>
                  <a:lnTo>
                    <a:pt x="63650" y="612005"/>
                  </a:lnTo>
                  <a:lnTo>
                    <a:pt x="103632" y="620267"/>
                  </a:lnTo>
                  <a:lnTo>
                    <a:pt x="3221733" y="620267"/>
                  </a:lnTo>
                  <a:lnTo>
                    <a:pt x="3261476" y="612005"/>
                  </a:lnTo>
                  <a:lnTo>
                    <a:pt x="3293932" y="589597"/>
                  </a:lnTo>
                  <a:lnTo>
                    <a:pt x="3315816" y="556617"/>
                  </a:lnTo>
                  <a:lnTo>
                    <a:pt x="3323841" y="516635"/>
                  </a:lnTo>
                  <a:close/>
                </a:path>
              </a:pathLst>
            </a:custGeom>
            <a:solidFill>
              <a:srgbClr val="FFFFFF"/>
            </a:solidFill>
          </p:spPr>
          <p:txBody>
            <a:bodyPr wrap="square" lIns="0" tIns="0" rIns="0" bIns="0" rtlCol="0"/>
            <a:lstStyle/>
            <a:p>
              <a:endParaRPr/>
            </a:p>
          </p:txBody>
        </p:sp>
        <p:sp>
          <p:nvSpPr>
            <p:cNvPr id="6" name="object 6"/>
            <p:cNvSpPr/>
            <p:nvPr/>
          </p:nvSpPr>
          <p:spPr>
            <a:xfrm>
              <a:off x="124848" y="877823"/>
              <a:ext cx="3324225" cy="620395"/>
            </a:xfrm>
            <a:custGeom>
              <a:avLst/>
              <a:gdLst/>
              <a:ahLst/>
              <a:cxnLst/>
              <a:rect l="l" t="t" r="r" b="b"/>
              <a:pathLst>
                <a:path w="3324225" h="620394">
                  <a:moveTo>
                    <a:pt x="0" y="103631"/>
                  </a:moveTo>
                  <a:lnTo>
                    <a:pt x="8262" y="63007"/>
                  </a:lnTo>
                  <a:lnTo>
                    <a:pt x="30670" y="30098"/>
                  </a:lnTo>
                  <a:lnTo>
                    <a:pt x="63650" y="8048"/>
                  </a:lnTo>
                  <a:lnTo>
                    <a:pt x="103632" y="0"/>
                  </a:lnTo>
                  <a:lnTo>
                    <a:pt x="3221733" y="0"/>
                  </a:lnTo>
                  <a:lnTo>
                    <a:pt x="3261476" y="8048"/>
                  </a:lnTo>
                  <a:lnTo>
                    <a:pt x="3293932" y="30098"/>
                  </a:lnTo>
                  <a:lnTo>
                    <a:pt x="3315816" y="63007"/>
                  </a:lnTo>
                  <a:lnTo>
                    <a:pt x="3323841" y="103631"/>
                  </a:lnTo>
                  <a:lnTo>
                    <a:pt x="3323841" y="516635"/>
                  </a:lnTo>
                  <a:lnTo>
                    <a:pt x="3315816" y="556617"/>
                  </a:lnTo>
                  <a:lnTo>
                    <a:pt x="3293932" y="589597"/>
                  </a:lnTo>
                  <a:lnTo>
                    <a:pt x="3261476" y="612005"/>
                  </a:lnTo>
                  <a:lnTo>
                    <a:pt x="3221733" y="620267"/>
                  </a:lnTo>
                  <a:lnTo>
                    <a:pt x="103632" y="620267"/>
                  </a:lnTo>
                  <a:lnTo>
                    <a:pt x="63650" y="612005"/>
                  </a:lnTo>
                  <a:lnTo>
                    <a:pt x="30670" y="589597"/>
                  </a:lnTo>
                  <a:lnTo>
                    <a:pt x="8262" y="556617"/>
                  </a:lnTo>
                  <a:lnTo>
                    <a:pt x="0" y="516635"/>
                  </a:lnTo>
                  <a:lnTo>
                    <a:pt x="0" y="103631"/>
                  </a:lnTo>
                  <a:close/>
                </a:path>
              </a:pathLst>
            </a:custGeom>
            <a:ln w="16705">
              <a:solidFill>
                <a:srgbClr val="000094"/>
              </a:solidFill>
            </a:ln>
          </p:spPr>
          <p:txBody>
            <a:bodyPr wrap="square" lIns="0" tIns="0" rIns="0" bIns="0" rtlCol="0"/>
            <a:lstStyle/>
            <a:p>
              <a:endParaRPr/>
            </a:p>
          </p:txBody>
        </p:sp>
      </p:grpSp>
      <p:sp>
        <p:nvSpPr>
          <p:cNvPr id="7" name="object 7"/>
          <p:cNvSpPr txBox="1">
            <a:spLocks noGrp="1"/>
          </p:cNvSpPr>
          <p:nvPr>
            <p:ph type="title"/>
          </p:nvPr>
        </p:nvSpPr>
        <p:spPr>
          <a:xfrm>
            <a:off x="185114" y="1011225"/>
            <a:ext cx="3203692" cy="335989"/>
          </a:xfrm>
          <a:prstGeom prst="rect">
            <a:avLst/>
          </a:prstGeom>
        </p:spPr>
        <p:txBody>
          <a:bodyPr vert="horz" wrap="square" lIns="0" tIns="12700" rIns="0" bIns="0" rtlCol="0">
            <a:spAutoFit/>
          </a:bodyPr>
          <a:lstStyle/>
          <a:p>
            <a:pPr marL="1905" algn="ctr">
              <a:lnSpc>
                <a:spcPct val="100000"/>
              </a:lnSpc>
              <a:spcBef>
                <a:spcPts val="100"/>
              </a:spcBef>
            </a:pPr>
            <a:r>
              <a:rPr lang="en-US" sz="2100" b="1" i="1" dirty="0">
                <a:solidFill>
                  <a:srgbClr val="1F3763"/>
                </a:solidFill>
                <a:latin typeface="Arial"/>
                <a:cs typeface="Arial"/>
              </a:rPr>
              <a:t>Background information</a:t>
            </a:r>
            <a:endParaRPr sz="1550" dirty="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dirty="0"/>
              <a:t>3</a:t>
            </a:fld>
            <a:endParaRPr dirty="0"/>
          </a:p>
        </p:txBody>
      </p:sp>
      <p:sp>
        <p:nvSpPr>
          <p:cNvPr id="9" name="Rectangle 8">
            <a:extLst>
              <a:ext uri="{FF2B5EF4-FFF2-40B4-BE49-F238E27FC236}">
                <a16:creationId xmlns:a16="http://schemas.microsoft.com/office/drawing/2014/main" id="{4C4080EE-5F78-49D4-AE0E-FF05D3AE10BE}"/>
              </a:ext>
            </a:extLst>
          </p:cNvPr>
          <p:cNvSpPr/>
          <p:nvPr/>
        </p:nvSpPr>
        <p:spPr>
          <a:xfrm>
            <a:off x="698500" y="5233155"/>
            <a:ext cx="9296400" cy="1200329"/>
          </a:xfrm>
          <a:prstGeom prst="rect">
            <a:avLst/>
          </a:prstGeom>
        </p:spPr>
        <p:txBody>
          <a:bodyPr wrap="square">
            <a:spAutoFit/>
          </a:bodyPr>
          <a:lstStyle/>
          <a:p>
            <a:pPr algn="just"/>
            <a:r>
              <a:rPr lang="en-US" b="1" dirty="0">
                <a:latin typeface="+mj-lt"/>
              </a:rPr>
              <a:t>Industrial filtration</a:t>
            </a:r>
            <a:r>
              <a:rPr lang="en-US" dirty="0">
                <a:latin typeface="+mj-lt"/>
              </a:rPr>
              <a:t> </a:t>
            </a:r>
            <a:r>
              <a:rPr lang="en-US" dirty="0">
                <a:solidFill>
                  <a:srgbClr val="2E2E2E"/>
                </a:solidFill>
                <a:latin typeface="+mj-lt"/>
              </a:rPr>
              <a:t>is a process used in various industries to </a:t>
            </a:r>
            <a:r>
              <a:rPr lang="en-US" i="1" dirty="0">
                <a:solidFill>
                  <a:srgbClr val="FF0000"/>
                </a:solidFill>
                <a:latin typeface="+mj-lt"/>
              </a:rPr>
              <a:t>separate and clean substances by passing them through filters</a:t>
            </a:r>
            <a:r>
              <a:rPr lang="en-US" dirty="0">
                <a:solidFill>
                  <a:srgbClr val="2E2E2E"/>
                </a:solidFill>
                <a:latin typeface="+mj-lt"/>
              </a:rPr>
              <a:t>. It's crucial for ensuring product quality and process efficiency. This is used in sectors like manufacturing, food and beverage, water treatment, pharmaceuticals, and more to remove particles, contaminants, and impurities from liquids and gases.</a:t>
            </a:r>
            <a:endParaRPr lang="en-US" dirty="0">
              <a:latin typeface="+mj-lt"/>
            </a:endParaRPr>
          </a:p>
        </p:txBody>
      </p:sp>
      <p:pic>
        <p:nvPicPr>
          <p:cNvPr id="15" name="Picture 2" descr="Filtration - Wikipedia">
            <a:extLst>
              <a:ext uri="{FF2B5EF4-FFF2-40B4-BE49-F238E27FC236}">
                <a16:creationId xmlns:a16="http://schemas.microsoft.com/office/drawing/2014/main" id="{E814D181-5B02-4982-9484-5268B5E015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499" y="2451281"/>
            <a:ext cx="3184936" cy="196127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C22E31AA-9051-48EA-9B36-84DA59BB13CB}"/>
              </a:ext>
            </a:extLst>
          </p:cNvPr>
          <p:cNvPicPr>
            <a:picLocks noChangeAspect="1"/>
          </p:cNvPicPr>
          <p:nvPr/>
        </p:nvPicPr>
        <p:blipFill>
          <a:blip r:embed="rId3"/>
          <a:stretch>
            <a:fillRect/>
          </a:stretch>
        </p:blipFill>
        <p:spPr>
          <a:xfrm>
            <a:off x="5874945" y="1565963"/>
            <a:ext cx="3352800" cy="3589468"/>
          </a:xfrm>
          <a:prstGeom prst="rect">
            <a:avLst/>
          </a:prstGeom>
        </p:spPr>
      </p:pic>
      <p:sp>
        <p:nvSpPr>
          <p:cNvPr id="17" name="Arrow: Right 16">
            <a:extLst>
              <a:ext uri="{FF2B5EF4-FFF2-40B4-BE49-F238E27FC236}">
                <a16:creationId xmlns:a16="http://schemas.microsoft.com/office/drawing/2014/main" id="{D530BA57-DDAD-43A3-A34F-92204CC91A42}"/>
              </a:ext>
            </a:extLst>
          </p:cNvPr>
          <p:cNvSpPr/>
          <p:nvPr/>
        </p:nvSpPr>
        <p:spPr>
          <a:xfrm>
            <a:off x="4498190" y="3012096"/>
            <a:ext cx="11430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E7E12F9-72E4-4C99-A050-14CD11B417A5}"/>
              </a:ext>
            </a:extLst>
          </p:cNvPr>
          <p:cNvSpPr/>
          <p:nvPr/>
        </p:nvSpPr>
        <p:spPr>
          <a:xfrm>
            <a:off x="1179752" y="4660132"/>
            <a:ext cx="2385140" cy="369332"/>
          </a:xfrm>
          <a:prstGeom prst="rect">
            <a:avLst/>
          </a:prstGeom>
        </p:spPr>
        <p:txBody>
          <a:bodyPr wrap="none">
            <a:spAutoFit/>
          </a:bodyPr>
          <a:lstStyle/>
          <a:p>
            <a:r>
              <a:rPr lang="en-US" dirty="0"/>
              <a:t>Mechanism of filtration</a:t>
            </a:r>
          </a:p>
        </p:txBody>
      </p:sp>
      <p:sp>
        <p:nvSpPr>
          <p:cNvPr id="8" name="Rectangle: Rounded Corners 7">
            <a:extLst>
              <a:ext uri="{FF2B5EF4-FFF2-40B4-BE49-F238E27FC236}">
                <a16:creationId xmlns:a16="http://schemas.microsoft.com/office/drawing/2014/main" id="{1D38157B-46E3-4E0C-B54E-CAB5B8101E62}"/>
              </a:ext>
            </a:extLst>
          </p:cNvPr>
          <p:cNvSpPr/>
          <p:nvPr/>
        </p:nvSpPr>
        <p:spPr>
          <a:xfrm>
            <a:off x="698499" y="1565963"/>
            <a:ext cx="9296400" cy="35894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240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04" y="771143"/>
            <a:ext cx="10692765" cy="868680"/>
            <a:chOff x="1404" y="771143"/>
            <a:chExt cx="10692765" cy="868680"/>
          </a:xfrm>
        </p:grpSpPr>
        <p:sp>
          <p:nvSpPr>
            <p:cNvPr id="3" name="object 3"/>
            <p:cNvSpPr/>
            <p:nvPr/>
          </p:nvSpPr>
          <p:spPr>
            <a:xfrm>
              <a:off x="1397" y="800099"/>
              <a:ext cx="10692765" cy="518159"/>
            </a:xfrm>
            <a:custGeom>
              <a:avLst/>
              <a:gdLst/>
              <a:ahLst/>
              <a:cxnLst/>
              <a:rect l="l" t="t" r="r" b="b"/>
              <a:pathLst>
                <a:path w="10692765" h="518159">
                  <a:moveTo>
                    <a:pt x="6036564" y="77724"/>
                  </a:moveTo>
                  <a:lnTo>
                    <a:pt x="5526024" y="82296"/>
                  </a:lnTo>
                  <a:lnTo>
                    <a:pt x="4538472" y="92964"/>
                  </a:lnTo>
                  <a:lnTo>
                    <a:pt x="3601212" y="106680"/>
                  </a:lnTo>
                  <a:lnTo>
                    <a:pt x="2731008" y="121920"/>
                  </a:lnTo>
                  <a:lnTo>
                    <a:pt x="1940052" y="137160"/>
                  </a:lnTo>
                  <a:lnTo>
                    <a:pt x="1240536" y="153924"/>
                  </a:lnTo>
                  <a:lnTo>
                    <a:pt x="384048" y="175260"/>
                  </a:lnTo>
                  <a:lnTo>
                    <a:pt x="0" y="185928"/>
                  </a:lnTo>
                  <a:lnTo>
                    <a:pt x="0" y="481584"/>
                  </a:lnTo>
                  <a:lnTo>
                    <a:pt x="262128" y="460248"/>
                  </a:lnTo>
                  <a:lnTo>
                    <a:pt x="853440" y="414528"/>
                  </a:lnTo>
                  <a:lnTo>
                    <a:pt x="1522476" y="364236"/>
                  </a:lnTo>
                  <a:lnTo>
                    <a:pt x="2255520" y="310896"/>
                  </a:lnTo>
                  <a:lnTo>
                    <a:pt x="3041904" y="256032"/>
                  </a:lnTo>
                  <a:lnTo>
                    <a:pt x="3867912" y="202692"/>
                  </a:lnTo>
                  <a:lnTo>
                    <a:pt x="4722876" y="149352"/>
                  </a:lnTo>
                  <a:lnTo>
                    <a:pt x="5596128" y="100584"/>
                  </a:lnTo>
                  <a:lnTo>
                    <a:pt x="6036564" y="77724"/>
                  </a:lnTo>
                  <a:close/>
                </a:path>
                <a:path w="10692765" h="518159">
                  <a:moveTo>
                    <a:pt x="10692384" y="0"/>
                  </a:moveTo>
                  <a:lnTo>
                    <a:pt x="10460736" y="4572"/>
                  </a:lnTo>
                  <a:lnTo>
                    <a:pt x="10006584" y="18288"/>
                  </a:lnTo>
                  <a:lnTo>
                    <a:pt x="9560052" y="32004"/>
                  </a:lnTo>
                  <a:lnTo>
                    <a:pt x="9125712" y="47244"/>
                  </a:lnTo>
                  <a:lnTo>
                    <a:pt x="8702040" y="64008"/>
                  </a:lnTo>
                  <a:lnTo>
                    <a:pt x="8285988" y="80772"/>
                  </a:lnTo>
                  <a:lnTo>
                    <a:pt x="7882128" y="100584"/>
                  </a:lnTo>
                  <a:lnTo>
                    <a:pt x="7487412" y="118872"/>
                  </a:lnTo>
                  <a:lnTo>
                    <a:pt x="7103364" y="140208"/>
                  </a:lnTo>
                  <a:lnTo>
                    <a:pt x="6726936" y="161544"/>
                  </a:lnTo>
                  <a:lnTo>
                    <a:pt x="6361176" y="182880"/>
                  </a:lnTo>
                  <a:lnTo>
                    <a:pt x="6004560" y="205740"/>
                  </a:lnTo>
                  <a:lnTo>
                    <a:pt x="5487924" y="242316"/>
                  </a:lnTo>
                  <a:lnTo>
                    <a:pt x="4831080" y="291084"/>
                  </a:lnTo>
                  <a:lnTo>
                    <a:pt x="4518660" y="316992"/>
                  </a:lnTo>
                  <a:lnTo>
                    <a:pt x="4642104" y="315468"/>
                  </a:lnTo>
                  <a:lnTo>
                    <a:pt x="4920996" y="310896"/>
                  </a:lnTo>
                  <a:lnTo>
                    <a:pt x="5237988" y="307848"/>
                  </a:lnTo>
                  <a:lnTo>
                    <a:pt x="5582412" y="304800"/>
                  </a:lnTo>
                  <a:lnTo>
                    <a:pt x="6347460" y="304800"/>
                  </a:lnTo>
                  <a:lnTo>
                    <a:pt x="6760464" y="309372"/>
                  </a:lnTo>
                  <a:lnTo>
                    <a:pt x="7184136" y="315468"/>
                  </a:lnTo>
                  <a:lnTo>
                    <a:pt x="7616952" y="323088"/>
                  </a:lnTo>
                  <a:lnTo>
                    <a:pt x="8055864" y="335280"/>
                  </a:lnTo>
                  <a:lnTo>
                    <a:pt x="8490204" y="352044"/>
                  </a:lnTo>
                  <a:lnTo>
                    <a:pt x="8924544" y="370332"/>
                  </a:lnTo>
                  <a:lnTo>
                    <a:pt x="9241536" y="388620"/>
                  </a:lnTo>
                  <a:lnTo>
                    <a:pt x="9450324" y="402336"/>
                  </a:lnTo>
                  <a:lnTo>
                    <a:pt x="9657588" y="416052"/>
                  </a:lnTo>
                  <a:lnTo>
                    <a:pt x="9855708" y="431292"/>
                  </a:lnTo>
                  <a:lnTo>
                    <a:pt x="10053828" y="448056"/>
                  </a:lnTo>
                  <a:lnTo>
                    <a:pt x="10241280" y="466344"/>
                  </a:lnTo>
                  <a:lnTo>
                    <a:pt x="10428732" y="486156"/>
                  </a:lnTo>
                  <a:lnTo>
                    <a:pt x="10605516" y="507492"/>
                  </a:lnTo>
                  <a:lnTo>
                    <a:pt x="10692384" y="518160"/>
                  </a:lnTo>
                  <a:lnTo>
                    <a:pt x="10692384" y="0"/>
                  </a:lnTo>
                  <a:close/>
                </a:path>
              </a:pathLst>
            </a:custGeom>
            <a:solidFill>
              <a:srgbClr val="9CC3E6"/>
            </a:solidFill>
          </p:spPr>
          <p:txBody>
            <a:bodyPr wrap="square" lIns="0" tIns="0" rIns="0" bIns="0" rtlCol="0"/>
            <a:lstStyle/>
            <a:p>
              <a:endParaRPr/>
            </a:p>
          </p:txBody>
        </p:sp>
        <p:sp>
          <p:nvSpPr>
            <p:cNvPr id="4" name="object 4"/>
            <p:cNvSpPr/>
            <p:nvPr/>
          </p:nvSpPr>
          <p:spPr>
            <a:xfrm>
              <a:off x="1404" y="771143"/>
              <a:ext cx="10692765" cy="868680"/>
            </a:xfrm>
            <a:custGeom>
              <a:avLst/>
              <a:gdLst/>
              <a:ahLst/>
              <a:cxnLst/>
              <a:rect l="l" t="t" r="r" b="b"/>
              <a:pathLst>
                <a:path w="10692765" h="868680">
                  <a:moveTo>
                    <a:pt x="10692380" y="15239"/>
                  </a:moveTo>
                  <a:lnTo>
                    <a:pt x="10692380" y="0"/>
                  </a:lnTo>
                  <a:lnTo>
                    <a:pt x="10649708" y="0"/>
                  </a:lnTo>
                  <a:lnTo>
                    <a:pt x="9508232" y="0"/>
                  </a:lnTo>
                  <a:lnTo>
                    <a:pt x="9247628" y="4571"/>
                  </a:lnTo>
                  <a:lnTo>
                    <a:pt x="8700512" y="16763"/>
                  </a:lnTo>
                  <a:lnTo>
                    <a:pt x="8116820" y="33527"/>
                  </a:lnTo>
                  <a:lnTo>
                    <a:pt x="7499600" y="54863"/>
                  </a:lnTo>
                  <a:lnTo>
                    <a:pt x="6850376" y="82295"/>
                  </a:lnTo>
                  <a:lnTo>
                    <a:pt x="6167625" y="114299"/>
                  </a:lnTo>
                  <a:lnTo>
                    <a:pt x="5452869" y="152399"/>
                  </a:lnTo>
                  <a:lnTo>
                    <a:pt x="4707633" y="193547"/>
                  </a:lnTo>
                  <a:lnTo>
                    <a:pt x="4320537" y="217931"/>
                  </a:lnTo>
                  <a:lnTo>
                    <a:pt x="3998973" y="237743"/>
                  </a:lnTo>
                  <a:lnTo>
                    <a:pt x="3371085" y="277367"/>
                  </a:lnTo>
                  <a:lnTo>
                    <a:pt x="2764533" y="318515"/>
                  </a:lnTo>
                  <a:lnTo>
                    <a:pt x="2180841" y="359663"/>
                  </a:lnTo>
                  <a:lnTo>
                    <a:pt x="1362456" y="419099"/>
                  </a:lnTo>
                  <a:lnTo>
                    <a:pt x="403860" y="492251"/>
                  </a:lnTo>
                  <a:lnTo>
                    <a:pt x="0" y="524255"/>
                  </a:lnTo>
                  <a:lnTo>
                    <a:pt x="0" y="868679"/>
                  </a:lnTo>
                  <a:lnTo>
                    <a:pt x="153924" y="844295"/>
                  </a:lnTo>
                  <a:lnTo>
                    <a:pt x="492252" y="790955"/>
                  </a:lnTo>
                  <a:lnTo>
                    <a:pt x="873252" y="734567"/>
                  </a:lnTo>
                  <a:lnTo>
                    <a:pt x="1301496" y="675131"/>
                  </a:lnTo>
                  <a:lnTo>
                    <a:pt x="1775457" y="614171"/>
                  </a:lnTo>
                  <a:lnTo>
                    <a:pt x="2293617" y="551687"/>
                  </a:lnTo>
                  <a:lnTo>
                    <a:pt x="2857497" y="489203"/>
                  </a:lnTo>
                  <a:lnTo>
                    <a:pt x="3471669" y="426719"/>
                  </a:lnTo>
                  <a:lnTo>
                    <a:pt x="3962397" y="380999"/>
                  </a:lnTo>
                  <a:lnTo>
                    <a:pt x="4303773" y="350519"/>
                  </a:lnTo>
                  <a:lnTo>
                    <a:pt x="4655817" y="321563"/>
                  </a:lnTo>
                  <a:lnTo>
                    <a:pt x="5023101" y="292607"/>
                  </a:lnTo>
                  <a:lnTo>
                    <a:pt x="5401053" y="263651"/>
                  </a:lnTo>
                  <a:lnTo>
                    <a:pt x="5792721" y="236219"/>
                  </a:lnTo>
                  <a:lnTo>
                    <a:pt x="6195057" y="208787"/>
                  </a:lnTo>
                  <a:lnTo>
                    <a:pt x="6608060" y="184403"/>
                  </a:lnTo>
                  <a:lnTo>
                    <a:pt x="7036304" y="158495"/>
                  </a:lnTo>
                  <a:lnTo>
                    <a:pt x="7478264" y="135635"/>
                  </a:lnTo>
                  <a:lnTo>
                    <a:pt x="7929368" y="112775"/>
                  </a:lnTo>
                  <a:lnTo>
                    <a:pt x="8394188" y="91439"/>
                  </a:lnTo>
                  <a:lnTo>
                    <a:pt x="8874248" y="71627"/>
                  </a:lnTo>
                  <a:lnTo>
                    <a:pt x="9364976" y="53339"/>
                  </a:lnTo>
                  <a:lnTo>
                    <a:pt x="9867896" y="38099"/>
                  </a:lnTo>
                  <a:lnTo>
                    <a:pt x="10386056" y="22859"/>
                  </a:lnTo>
                  <a:lnTo>
                    <a:pt x="10649708" y="15239"/>
                  </a:lnTo>
                  <a:lnTo>
                    <a:pt x="10692380" y="15239"/>
                  </a:lnTo>
                  <a:close/>
                </a:path>
              </a:pathLst>
            </a:custGeom>
            <a:solidFill>
              <a:srgbClr val="56C3CA"/>
            </a:solidFill>
          </p:spPr>
          <p:txBody>
            <a:bodyPr wrap="square" lIns="0" tIns="0" rIns="0" bIns="0" rtlCol="0"/>
            <a:lstStyle/>
            <a:p>
              <a:endParaRPr/>
            </a:p>
          </p:txBody>
        </p:sp>
        <p:sp>
          <p:nvSpPr>
            <p:cNvPr id="5" name="object 5"/>
            <p:cNvSpPr/>
            <p:nvPr/>
          </p:nvSpPr>
          <p:spPr>
            <a:xfrm>
              <a:off x="124848" y="877823"/>
              <a:ext cx="3324225" cy="620395"/>
            </a:xfrm>
            <a:custGeom>
              <a:avLst/>
              <a:gdLst/>
              <a:ahLst/>
              <a:cxnLst/>
              <a:rect l="l" t="t" r="r" b="b"/>
              <a:pathLst>
                <a:path w="3324225" h="620394">
                  <a:moveTo>
                    <a:pt x="3323841" y="516635"/>
                  </a:moveTo>
                  <a:lnTo>
                    <a:pt x="3323841" y="103631"/>
                  </a:lnTo>
                  <a:lnTo>
                    <a:pt x="3315816" y="63007"/>
                  </a:lnTo>
                  <a:lnTo>
                    <a:pt x="3293932" y="30098"/>
                  </a:lnTo>
                  <a:lnTo>
                    <a:pt x="3261476" y="8048"/>
                  </a:lnTo>
                  <a:lnTo>
                    <a:pt x="3221733" y="0"/>
                  </a:lnTo>
                  <a:lnTo>
                    <a:pt x="103632" y="0"/>
                  </a:lnTo>
                  <a:lnTo>
                    <a:pt x="63650" y="8048"/>
                  </a:lnTo>
                  <a:lnTo>
                    <a:pt x="30670" y="30098"/>
                  </a:lnTo>
                  <a:lnTo>
                    <a:pt x="8262" y="63007"/>
                  </a:lnTo>
                  <a:lnTo>
                    <a:pt x="0" y="103631"/>
                  </a:lnTo>
                  <a:lnTo>
                    <a:pt x="0" y="516635"/>
                  </a:lnTo>
                  <a:lnTo>
                    <a:pt x="8262" y="556617"/>
                  </a:lnTo>
                  <a:lnTo>
                    <a:pt x="30670" y="589597"/>
                  </a:lnTo>
                  <a:lnTo>
                    <a:pt x="63650" y="612005"/>
                  </a:lnTo>
                  <a:lnTo>
                    <a:pt x="103632" y="620267"/>
                  </a:lnTo>
                  <a:lnTo>
                    <a:pt x="3221733" y="620267"/>
                  </a:lnTo>
                  <a:lnTo>
                    <a:pt x="3261476" y="612005"/>
                  </a:lnTo>
                  <a:lnTo>
                    <a:pt x="3293932" y="589597"/>
                  </a:lnTo>
                  <a:lnTo>
                    <a:pt x="3315816" y="556617"/>
                  </a:lnTo>
                  <a:lnTo>
                    <a:pt x="3323841" y="516635"/>
                  </a:lnTo>
                  <a:close/>
                </a:path>
              </a:pathLst>
            </a:custGeom>
            <a:solidFill>
              <a:srgbClr val="FFFFFF"/>
            </a:solidFill>
          </p:spPr>
          <p:txBody>
            <a:bodyPr wrap="square" lIns="0" tIns="0" rIns="0" bIns="0" rtlCol="0"/>
            <a:lstStyle/>
            <a:p>
              <a:endParaRPr/>
            </a:p>
          </p:txBody>
        </p:sp>
        <p:sp>
          <p:nvSpPr>
            <p:cNvPr id="6" name="object 6"/>
            <p:cNvSpPr/>
            <p:nvPr/>
          </p:nvSpPr>
          <p:spPr>
            <a:xfrm>
              <a:off x="124848" y="877823"/>
              <a:ext cx="3324225" cy="620395"/>
            </a:xfrm>
            <a:custGeom>
              <a:avLst/>
              <a:gdLst/>
              <a:ahLst/>
              <a:cxnLst/>
              <a:rect l="l" t="t" r="r" b="b"/>
              <a:pathLst>
                <a:path w="3324225" h="620394">
                  <a:moveTo>
                    <a:pt x="0" y="103631"/>
                  </a:moveTo>
                  <a:lnTo>
                    <a:pt x="8262" y="63007"/>
                  </a:lnTo>
                  <a:lnTo>
                    <a:pt x="30670" y="30098"/>
                  </a:lnTo>
                  <a:lnTo>
                    <a:pt x="63650" y="8048"/>
                  </a:lnTo>
                  <a:lnTo>
                    <a:pt x="103632" y="0"/>
                  </a:lnTo>
                  <a:lnTo>
                    <a:pt x="3221733" y="0"/>
                  </a:lnTo>
                  <a:lnTo>
                    <a:pt x="3261476" y="8048"/>
                  </a:lnTo>
                  <a:lnTo>
                    <a:pt x="3293932" y="30098"/>
                  </a:lnTo>
                  <a:lnTo>
                    <a:pt x="3315816" y="63007"/>
                  </a:lnTo>
                  <a:lnTo>
                    <a:pt x="3323841" y="103631"/>
                  </a:lnTo>
                  <a:lnTo>
                    <a:pt x="3323841" y="516635"/>
                  </a:lnTo>
                  <a:lnTo>
                    <a:pt x="3315816" y="556617"/>
                  </a:lnTo>
                  <a:lnTo>
                    <a:pt x="3293932" y="589597"/>
                  </a:lnTo>
                  <a:lnTo>
                    <a:pt x="3261476" y="612005"/>
                  </a:lnTo>
                  <a:lnTo>
                    <a:pt x="3221733" y="620267"/>
                  </a:lnTo>
                  <a:lnTo>
                    <a:pt x="103632" y="620267"/>
                  </a:lnTo>
                  <a:lnTo>
                    <a:pt x="63650" y="612005"/>
                  </a:lnTo>
                  <a:lnTo>
                    <a:pt x="30670" y="589597"/>
                  </a:lnTo>
                  <a:lnTo>
                    <a:pt x="8262" y="556617"/>
                  </a:lnTo>
                  <a:lnTo>
                    <a:pt x="0" y="516635"/>
                  </a:lnTo>
                  <a:lnTo>
                    <a:pt x="0" y="103631"/>
                  </a:lnTo>
                  <a:close/>
                </a:path>
              </a:pathLst>
            </a:custGeom>
            <a:ln w="16705">
              <a:solidFill>
                <a:srgbClr val="000094"/>
              </a:solidFill>
            </a:ln>
          </p:spPr>
          <p:txBody>
            <a:bodyPr wrap="square" lIns="0" tIns="0" rIns="0" bIns="0" rtlCol="0"/>
            <a:lstStyle/>
            <a:p>
              <a:endParaRPr/>
            </a:p>
          </p:txBody>
        </p:sp>
      </p:gr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dirty="0"/>
              <a:t>4</a:t>
            </a:fld>
            <a:endParaRPr dirty="0"/>
          </a:p>
        </p:txBody>
      </p:sp>
      <p:sp>
        <p:nvSpPr>
          <p:cNvPr id="13" name="Rectangle: Rounded Corners 12">
            <a:extLst>
              <a:ext uri="{FF2B5EF4-FFF2-40B4-BE49-F238E27FC236}">
                <a16:creationId xmlns:a16="http://schemas.microsoft.com/office/drawing/2014/main" id="{6636B9DE-503C-43C9-B7FF-F9441D1148B1}"/>
              </a:ext>
            </a:extLst>
          </p:cNvPr>
          <p:cNvSpPr/>
          <p:nvPr/>
        </p:nvSpPr>
        <p:spPr>
          <a:xfrm>
            <a:off x="4248114" y="3183389"/>
            <a:ext cx="2160527" cy="6858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Filtration efficiency </a:t>
            </a:r>
          </a:p>
        </p:txBody>
      </p:sp>
      <p:sp>
        <p:nvSpPr>
          <p:cNvPr id="14" name="Rectangle: Rounded Corners 13">
            <a:extLst>
              <a:ext uri="{FF2B5EF4-FFF2-40B4-BE49-F238E27FC236}">
                <a16:creationId xmlns:a16="http://schemas.microsoft.com/office/drawing/2014/main" id="{9065FEB5-C47E-41FB-872F-DEF0D14037A0}"/>
              </a:ext>
            </a:extLst>
          </p:cNvPr>
          <p:cNvSpPr/>
          <p:nvPr/>
        </p:nvSpPr>
        <p:spPr>
          <a:xfrm>
            <a:off x="528146" y="4607846"/>
            <a:ext cx="1905000" cy="6858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Microbial rating</a:t>
            </a:r>
          </a:p>
        </p:txBody>
      </p:sp>
      <p:sp>
        <p:nvSpPr>
          <p:cNvPr id="15" name="Rectangle: Rounded Corners 14">
            <a:extLst>
              <a:ext uri="{FF2B5EF4-FFF2-40B4-BE49-F238E27FC236}">
                <a16:creationId xmlns:a16="http://schemas.microsoft.com/office/drawing/2014/main" id="{B957B5CE-602A-4C90-A2F7-2FFF688821A6}"/>
              </a:ext>
            </a:extLst>
          </p:cNvPr>
          <p:cNvSpPr/>
          <p:nvPr/>
        </p:nvSpPr>
        <p:spPr>
          <a:xfrm>
            <a:off x="8340430" y="4595262"/>
            <a:ext cx="1905000" cy="6858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Filter permeability </a:t>
            </a:r>
          </a:p>
        </p:txBody>
      </p:sp>
      <p:sp>
        <p:nvSpPr>
          <p:cNvPr id="16" name="Rectangle: Rounded Corners 15">
            <a:extLst>
              <a:ext uri="{FF2B5EF4-FFF2-40B4-BE49-F238E27FC236}">
                <a16:creationId xmlns:a16="http://schemas.microsoft.com/office/drawing/2014/main" id="{D16167A3-EE33-4D92-A32A-E5AEAF0F3A26}"/>
              </a:ext>
            </a:extLst>
          </p:cNvPr>
          <p:cNvSpPr/>
          <p:nvPr/>
        </p:nvSpPr>
        <p:spPr>
          <a:xfrm>
            <a:off x="2478251" y="4607846"/>
            <a:ext cx="1905000" cy="6858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Beta ratio</a:t>
            </a:r>
          </a:p>
        </p:txBody>
      </p:sp>
      <p:sp>
        <p:nvSpPr>
          <p:cNvPr id="17" name="Rectangle: Rounded Corners 16">
            <a:extLst>
              <a:ext uri="{FF2B5EF4-FFF2-40B4-BE49-F238E27FC236}">
                <a16:creationId xmlns:a16="http://schemas.microsoft.com/office/drawing/2014/main" id="{B344FC1A-1304-4434-8B22-B501102CEBCC}"/>
              </a:ext>
            </a:extLst>
          </p:cNvPr>
          <p:cNvSpPr/>
          <p:nvPr/>
        </p:nvSpPr>
        <p:spPr>
          <a:xfrm>
            <a:off x="4434288" y="4595263"/>
            <a:ext cx="1905000" cy="6858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Nominal rating </a:t>
            </a:r>
          </a:p>
        </p:txBody>
      </p:sp>
      <p:sp>
        <p:nvSpPr>
          <p:cNvPr id="18" name="Rectangle: Rounded Corners 17">
            <a:extLst>
              <a:ext uri="{FF2B5EF4-FFF2-40B4-BE49-F238E27FC236}">
                <a16:creationId xmlns:a16="http://schemas.microsoft.com/office/drawing/2014/main" id="{F613580A-503C-475B-8A41-8B46ED9F777B}"/>
              </a:ext>
            </a:extLst>
          </p:cNvPr>
          <p:cNvSpPr/>
          <p:nvPr/>
        </p:nvSpPr>
        <p:spPr>
          <a:xfrm>
            <a:off x="6384393" y="4595263"/>
            <a:ext cx="1905000" cy="6858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Absolute rating</a:t>
            </a:r>
          </a:p>
        </p:txBody>
      </p:sp>
      <p:cxnSp>
        <p:nvCxnSpPr>
          <p:cNvPr id="22" name="Connector: Elbow 21">
            <a:extLst>
              <a:ext uri="{FF2B5EF4-FFF2-40B4-BE49-F238E27FC236}">
                <a16:creationId xmlns:a16="http://schemas.microsoft.com/office/drawing/2014/main" id="{E0E0143D-CE57-495C-A45D-7FCBEC8438BF}"/>
              </a:ext>
            </a:extLst>
          </p:cNvPr>
          <p:cNvCxnSpPr>
            <a:cxnSpLocks/>
            <a:stCxn id="13" idx="2"/>
            <a:endCxn id="14" idx="0"/>
          </p:cNvCxnSpPr>
          <p:nvPr/>
        </p:nvCxnSpPr>
        <p:spPr>
          <a:xfrm rot="5400000">
            <a:off x="3035184" y="2314651"/>
            <a:ext cx="738657" cy="384773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58FDBA98-B2D7-4892-ACA4-C5F28F7ECE0A}"/>
              </a:ext>
            </a:extLst>
          </p:cNvPr>
          <p:cNvCxnSpPr>
            <a:cxnSpLocks/>
            <a:stCxn id="13" idx="2"/>
            <a:endCxn id="18" idx="0"/>
          </p:cNvCxnSpPr>
          <p:nvPr/>
        </p:nvCxnSpPr>
        <p:spPr>
          <a:xfrm rot="16200000" flipH="1">
            <a:off x="5969598" y="3227968"/>
            <a:ext cx="726074" cy="200851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6B289929-8103-4F8A-95C6-6D6B98696746}"/>
              </a:ext>
            </a:extLst>
          </p:cNvPr>
          <p:cNvCxnSpPr>
            <a:stCxn id="13" idx="2"/>
            <a:endCxn id="16" idx="0"/>
          </p:cNvCxnSpPr>
          <p:nvPr/>
        </p:nvCxnSpPr>
        <p:spPr>
          <a:xfrm rot="5400000">
            <a:off x="4010237" y="3289704"/>
            <a:ext cx="738657" cy="189762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5714AB91-4386-4839-B033-ED434AFAEB42}"/>
              </a:ext>
            </a:extLst>
          </p:cNvPr>
          <p:cNvCxnSpPr>
            <a:stCxn id="13" idx="2"/>
            <a:endCxn id="17" idx="0"/>
          </p:cNvCxnSpPr>
          <p:nvPr/>
        </p:nvCxnSpPr>
        <p:spPr>
          <a:xfrm rot="16200000" flipH="1">
            <a:off x="4994546" y="4203021"/>
            <a:ext cx="726074" cy="5841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4EC4B804-EF4F-46A1-841D-B14EFA613FDB}"/>
              </a:ext>
            </a:extLst>
          </p:cNvPr>
          <p:cNvCxnSpPr>
            <a:stCxn id="13" idx="2"/>
            <a:endCxn id="15" idx="0"/>
          </p:cNvCxnSpPr>
          <p:nvPr/>
        </p:nvCxnSpPr>
        <p:spPr>
          <a:xfrm rot="16200000" flipH="1">
            <a:off x="6947618" y="2249949"/>
            <a:ext cx="726073" cy="396455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5EDE85E1-EE59-4926-8C20-75436BC95B37}"/>
              </a:ext>
            </a:extLst>
          </p:cNvPr>
          <p:cNvSpPr/>
          <p:nvPr/>
        </p:nvSpPr>
        <p:spPr>
          <a:xfrm>
            <a:off x="469900" y="2208168"/>
            <a:ext cx="9601200" cy="646331"/>
          </a:xfrm>
          <a:prstGeom prst="rect">
            <a:avLst/>
          </a:prstGeom>
        </p:spPr>
        <p:txBody>
          <a:bodyPr wrap="square">
            <a:spAutoFit/>
          </a:bodyPr>
          <a:lstStyle/>
          <a:p>
            <a:r>
              <a:rPr lang="en-US" dirty="0"/>
              <a:t>Each industry has its own understanding of </a:t>
            </a:r>
            <a:r>
              <a:rPr lang="en-US" b="1" dirty="0"/>
              <a:t>filtration and filtration</a:t>
            </a:r>
            <a:r>
              <a:rPr lang="en-US" dirty="0"/>
              <a:t> quality standards (also influenced by regional/country-specific laws) that keep evolving:</a:t>
            </a:r>
          </a:p>
        </p:txBody>
      </p:sp>
      <p:sp>
        <p:nvSpPr>
          <p:cNvPr id="25" name="object 7">
            <a:extLst>
              <a:ext uri="{FF2B5EF4-FFF2-40B4-BE49-F238E27FC236}">
                <a16:creationId xmlns:a16="http://schemas.microsoft.com/office/drawing/2014/main" id="{32B2CACC-89D3-4DEB-9ADB-7252B29BAA74}"/>
              </a:ext>
            </a:extLst>
          </p:cNvPr>
          <p:cNvSpPr txBox="1">
            <a:spLocks/>
          </p:cNvSpPr>
          <p:nvPr/>
        </p:nvSpPr>
        <p:spPr>
          <a:xfrm>
            <a:off x="185114" y="1011225"/>
            <a:ext cx="3203692" cy="335989"/>
          </a:xfrm>
          <a:prstGeom prst="rect">
            <a:avLst/>
          </a:prstGeom>
        </p:spPr>
        <p:txBody>
          <a:bodyPr vert="horz" wrap="square" lIns="0" tIns="12700" rIns="0" bIns="0" rtlCol="0">
            <a:spAutoFit/>
          </a:bodyPr>
          <a:lstStyle>
            <a:lvl1pPr>
              <a:defRPr sz="4700" b="0" i="0">
                <a:solidFill>
                  <a:schemeClr val="bg1"/>
                </a:solidFill>
                <a:latin typeface="Microsoft Sans Serif"/>
                <a:ea typeface="+mj-ea"/>
                <a:cs typeface="Microsoft Sans Serif"/>
              </a:defRPr>
            </a:lvl1pPr>
          </a:lstStyle>
          <a:p>
            <a:pPr marL="1905" algn="ctr">
              <a:spcBef>
                <a:spcPts val="100"/>
              </a:spcBef>
            </a:pPr>
            <a:r>
              <a:rPr lang="en-US" sz="2100" b="1" i="1" kern="0">
                <a:solidFill>
                  <a:srgbClr val="1F3763"/>
                </a:solidFill>
                <a:latin typeface="Arial"/>
                <a:cs typeface="Arial"/>
              </a:rPr>
              <a:t>Background information</a:t>
            </a:r>
            <a:endParaRPr lang="en-US" sz="1550" kern="0" dirty="0">
              <a:latin typeface="Arial"/>
              <a:cs typeface="Arial"/>
            </a:endParaRPr>
          </a:p>
        </p:txBody>
      </p:sp>
    </p:spTree>
    <p:extLst>
      <p:ext uri="{BB962C8B-B14F-4D97-AF65-F5344CB8AC3E}">
        <p14:creationId xmlns:p14="http://schemas.microsoft.com/office/powerpoint/2010/main" val="876546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04" y="771143"/>
            <a:ext cx="10692765" cy="868680"/>
            <a:chOff x="1404" y="771143"/>
            <a:chExt cx="10692765" cy="868680"/>
          </a:xfrm>
        </p:grpSpPr>
        <p:sp>
          <p:nvSpPr>
            <p:cNvPr id="3" name="object 3"/>
            <p:cNvSpPr/>
            <p:nvPr/>
          </p:nvSpPr>
          <p:spPr>
            <a:xfrm>
              <a:off x="1397" y="800099"/>
              <a:ext cx="10692765" cy="518159"/>
            </a:xfrm>
            <a:custGeom>
              <a:avLst/>
              <a:gdLst/>
              <a:ahLst/>
              <a:cxnLst/>
              <a:rect l="l" t="t" r="r" b="b"/>
              <a:pathLst>
                <a:path w="10692765" h="518159">
                  <a:moveTo>
                    <a:pt x="6036564" y="77724"/>
                  </a:moveTo>
                  <a:lnTo>
                    <a:pt x="5526024" y="82296"/>
                  </a:lnTo>
                  <a:lnTo>
                    <a:pt x="4538472" y="92964"/>
                  </a:lnTo>
                  <a:lnTo>
                    <a:pt x="3601212" y="106680"/>
                  </a:lnTo>
                  <a:lnTo>
                    <a:pt x="2731008" y="121920"/>
                  </a:lnTo>
                  <a:lnTo>
                    <a:pt x="1940052" y="137160"/>
                  </a:lnTo>
                  <a:lnTo>
                    <a:pt x="1240536" y="153924"/>
                  </a:lnTo>
                  <a:lnTo>
                    <a:pt x="384048" y="175260"/>
                  </a:lnTo>
                  <a:lnTo>
                    <a:pt x="0" y="185928"/>
                  </a:lnTo>
                  <a:lnTo>
                    <a:pt x="0" y="481584"/>
                  </a:lnTo>
                  <a:lnTo>
                    <a:pt x="262128" y="460248"/>
                  </a:lnTo>
                  <a:lnTo>
                    <a:pt x="853440" y="414528"/>
                  </a:lnTo>
                  <a:lnTo>
                    <a:pt x="1522476" y="364236"/>
                  </a:lnTo>
                  <a:lnTo>
                    <a:pt x="2255520" y="310896"/>
                  </a:lnTo>
                  <a:lnTo>
                    <a:pt x="3041904" y="256032"/>
                  </a:lnTo>
                  <a:lnTo>
                    <a:pt x="3867912" y="202692"/>
                  </a:lnTo>
                  <a:lnTo>
                    <a:pt x="4722876" y="149352"/>
                  </a:lnTo>
                  <a:lnTo>
                    <a:pt x="5596128" y="100584"/>
                  </a:lnTo>
                  <a:lnTo>
                    <a:pt x="6036564" y="77724"/>
                  </a:lnTo>
                  <a:close/>
                </a:path>
                <a:path w="10692765" h="518159">
                  <a:moveTo>
                    <a:pt x="10692384" y="0"/>
                  </a:moveTo>
                  <a:lnTo>
                    <a:pt x="10460736" y="4572"/>
                  </a:lnTo>
                  <a:lnTo>
                    <a:pt x="10006584" y="18288"/>
                  </a:lnTo>
                  <a:lnTo>
                    <a:pt x="9560052" y="32004"/>
                  </a:lnTo>
                  <a:lnTo>
                    <a:pt x="9125712" y="47244"/>
                  </a:lnTo>
                  <a:lnTo>
                    <a:pt x="8702040" y="64008"/>
                  </a:lnTo>
                  <a:lnTo>
                    <a:pt x="8285988" y="80772"/>
                  </a:lnTo>
                  <a:lnTo>
                    <a:pt x="7882128" y="100584"/>
                  </a:lnTo>
                  <a:lnTo>
                    <a:pt x="7487412" y="118872"/>
                  </a:lnTo>
                  <a:lnTo>
                    <a:pt x="7103364" y="140208"/>
                  </a:lnTo>
                  <a:lnTo>
                    <a:pt x="6726936" y="161544"/>
                  </a:lnTo>
                  <a:lnTo>
                    <a:pt x="6361176" y="182880"/>
                  </a:lnTo>
                  <a:lnTo>
                    <a:pt x="6004560" y="205740"/>
                  </a:lnTo>
                  <a:lnTo>
                    <a:pt x="5487924" y="242316"/>
                  </a:lnTo>
                  <a:lnTo>
                    <a:pt x="4831080" y="291084"/>
                  </a:lnTo>
                  <a:lnTo>
                    <a:pt x="4518660" y="316992"/>
                  </a:lnTo>
                  <a:lnTo>
                    <a:pt x="4642104" y="315468"/>
                  </a:lnTo>
                  <a:lnTo>
                    <a:pt x="4920996" y="310896"/>
                  </a:lnTo>
                  <a:lnTo>
                    <a:pt x="5237988" y="307848"/>
                  </a:lnTo>
                  <a:lnTo>
                    <a:pt x="5582412" y="304800"/>
                  </a:lnTo>
                  <a:lnTo>
                    <a:pt x="6347460" y="304800"/>
                  </a:lnTo>
                  <a:lnTo>
                    <a:pt x="6760464" y="309372"/>
                  </a:lnTo>
                  <a:lnTo>
                    <a:pt x="7184136" y="315468"/>
                  </a:lnTo>
                  <a:lnTo>
                    <a:pt x="7616952" y="323088"/>
                  </a:lnTo>
                  <a:lnTo>
                    <a:pt x="8055864" y="335280"/>
                  </a:lnTo>
                  <a:lnTo>
                    <a:pt x="8490204" y="352044"/>
                  </a:lnTo>
                  <a:lnTo>
                    <a:pt x="8924544" y="370332"/>
                  </a:lnTo>
                  <a:lnTo>
                    <a:pt x="9241536" y="388620"/>
                  </a:lnTo>
                  <a:lnTo>
                    <a:pt x="9450324" y="402336"/>
                  </a:lnTo>
                  <a:lnTo>
                    <a:pt x="9657588" y="416052"/>
                  </a:lnTo>
                  <a:lnTo>
                    <a:pt x="9855708" y="431292"/>
                  </a:lnTo>
                  <a:lnTo>
                    <a:pt x="10053828" y="448056"/>
                  </a:lnTo>
                  <a:lnTo>
                    <a:pt x="10241280" y="466344"/>
                  </a:lnTo>
                  <a:lnTo>
                    <a:pt x="10428732" y="486156"/>
                  </a:lnTo>
                  <a:lnTo>
                    <a:pt x="10605516" y="507492"/>
                  </a:lnTo>
                  <a:lnTo>
                    <a:pt x="10692384" y="518160"/>
                  </a:lnTo>
                  <a:lnTo>
                    <a:pt x="10692384" y="0"/>
                  </a:lnTo>
                  <a:close/>
                </a:path>
              </a:pathLst>
            </a:custGeom>
            <a:solidFill>
              <a:srgbClr val="9CC3E6"/>
            </a:solidFill>
          </p:spPr>
          <p:txBody>
            <a:bodyPr wrap="square" lIns="0" tIns="0" rIns="0" bIns="0" rtlCol="0"/>
            <a:lstStyle/>
            <a:p>
              <a:endParaRPr/>
            </a:p>
          </p:txBody>
        </p:sp>
        <p:sp>
          <p:nvSpPr>
            <p:cNvPr id="4" name="object 4"/>
            <p:cNvSpPr/>
            <p:nvPr/>
          </p:nvSpPr>
          <p:spPr>
            <a:xfrm>
              <a:off x="1404" y="771143"/>
              <a:ext cx="10692765" cy="868680"/>
            </a:xfrm>
            <a:custGeom>
              <a:avLst/>
              <a:gdLst/>
              <a:ahLst/>
              <a:cxnLst/>
              <a:rect l="l" t="t" r="r" b="b"/>
              <a:pathLst>
                <a:path w="10692765" h="868680">
                  <a:moveTo>
                    <a:pt x="10692380" y="15239"/>
                  </a:moveTo>
                  <a:lnTo>
                    <a:pt x="10692380" y="0"/>
                  </a:lnTo>
                  <a:lnTo>
                    <a:pt x="10649708" y="0"/>
                  </a:lnTo>
                  <a:lnTo>
                    <a:pt x="9508232" y="0"/>
                  </a:lnTo>
                  <a:lnTo>
                    <a:pt x="9247628" y="4571"/>
                  </a:lnTo>
                  <a:lnTo>
                    <a:pt x="8700512" y="16763"/>
                  </a:lnTo>
                  <a:lnTo>
                    <a:pt x="8116820" y="33527"/>
                  </a:lnTo>
                  <a:lnTo>
                    <a:pt x="7499600" y="54863"/>
                  </a:lnTo>
                  <a:lnTo>
                    <a:pt x="6850376" y="82295"/>
                  </a:lnTo>
                  <a:lnTo>
                    <a:pt x="6167625" y="114299"/>
                  </a:lnTo>
                  <a:lnTo>
                    <a:pt x="5452869" y="152399"/>
                  </a:lnTo>
                  <a:lnTo>
                    <a:pt x="4707633" y="193547"/>
                  </a:lnTo>
                  <a:lnTo>
                    <a:pt x="4320537" y="217931"/>
                  </a:lnTo>
                  <a:lnTo>
                    <a:pt x="3998973" y="237743"/>
                  </a:lnTo>
                  <a:lnTo>
                    <a:pt x="3371085" y="277367"/>
                  </a:lnTo>
                  <a:lnTo>
                    <a:pt x="2764533" y="318515"/>
                  </a:lnTo>
                  <a:lnTo>
                    <a:pt x="2180841" y="359663"/>
                  </a:lnTo>
                  <a:lnTo>
                    <a:pt x="1362456" y="419099"/>
                  </a:lnTo>
                  <a:lnTo>
                    <a:pt x="403860" y="492251"/>
                  </a:lnTo>
                  <a:lnTo>
                    <a:pt x="0" y="524255"/>
                  </a:lnTo>
                  <a:lnTo>
                    <a:pt x="0" y="868679"/>
                  </a:lnTo>
                  <a:lnTo>
                    <a:pt x="153924" y="844295"/>
                  </a:lnTo>
                  <a:lnTo>
                    <a:pt x="492252" y="790955"/>
                  </a:lnTo>
                  <a:lnTo>
                    <a:pt x="873252" y="734567"/>
                  </a:lnTo>
                  <a:lnTo>
                    <a:pt x="1301496" y="675131"/>
                  </a:lnTo>
                  <a:lnTo>
                    <a:pt x="1775457" y="614171"/>
                  </a:lnTo>
                  <a:lnTo>
                    <a:pt x="2293617" y="551687"/>
                  </a:lnTo>
                  <a:lnTo>
                    <a:pt x="2857497" y="489203"/>
                  </a:lnTo>
                  <a:lnTo>
                    <a:pt x="3471669" y="426719"/>
                  </a:lnTo>
                  <a:lnTo>
                    <a:pt x="3962397" y="380999"/>
                  </a:lnTo>
                  <a:lnTo>
                    <a:pt x="4303773" y="350519"/>
                  </a:lnTo>
                  <a:lnTo>
                    <a:pt x="4655817" y="321563"/>
                  </a:lnTo>
                  <a:lnTo>
                    <a:pt x="5023101" y="292607"/>
                  </a:lnTo>
                  <a:lnTo>
                    <a:pt x="5401053" y="263651"/>
                  </a:lnTo>
                  <a:lnTo>
                    <a:pt x="5792721" y="236219"/>
                  </a:lnTo>
                  <a:lnTo>
                    <a:pt x="6195057" y="208787"/>
                  </a:lnTo>
                  <a:lnTo>
                    <a:pt x="6608060" y="184403"/>
                  </a:lnTo>
                  <a:lnTo>
                    <a:pt x="7036304" y="158495"/>
                  </a:lnTo>
                  <a:lnTo>
                    <a:pt x="7478264" y="135635"/>
                  </a:lnTo>
                  <a:lnTo>
                    <a:pt x="7929368" y="112775"/>
                  </a:lnTo>
                  <a:lnTo>
                    <a:pt x="8394188" y="91439"/>
                  </a:lnTo>
                  <a:lnTo>
                    <a:pt x="8874248" y="71627"/>
                  </a:lnTo>
                  <a:lnTo>
                    <a:pt x="9364976" y="53339"/>
                  </a:lnTo>
                  <a:lnTo>
                    <a:pt x="9867896" y="38099"/>
                  </a:lnTo>
                  <a:lnTo>
                    <a:pt x="10386056" y="22859"/>
                  </a:lnTo>
                  <a:lnTo>
                    <a:pt x="10649708" y="15239"/>
                  </a:lnTo>
                  <a:lnTo>
                    <a:pt x="10692380" y="15239"/>
                  </a:lnTo>
                  <a:close/>
                </a:path>
              </a:pathLst>
            </a:custGeom>
            <a:solidFill>
              <a:srgbClr val="56C3CA"/>
            </a:solidFill>
          </p:spPr>
          <p:txBody>
            <a:bodyPr wrap="square" lIns="0" tIns="0" rIns="0" bIns="0" rtlCol="0"/>
            <a:lstStyle/>
            <a:p>
              <a:endParaRPr/>
            </a:p>
          </p:txBody>
        </p:sp>
        <p:sp>
          <p:nvSpPr>
            <p:cNvPr id="5" name="object 5"/>
            <p:cNvSpPr/>
            <p:nvPr/>
          </p:nvSpPr>
          <p:spPr>
            <a:xfrm>
              <a:off x="124848" y="877823"/>
              <a:ext cx="3324225" cy="620395"/>
            </a:xfrm>
            <a:custGeom>
              <a:avLst/>
              <a:gdLst/>
              <a:ahLst/>
              <a:cxnLst/>
              <a:rect l="l" t="t" r="r" b="b"/>
              <a:pathLst>
                <a:path w="3324225" h="620394">
                  <a:moveTo>
                    <a:pt x="3323841" y="516635"/>
                  </a:moveTo>
                  <a:lnTo>
                    <a:pt x="3323841" y="103631"/>
                  </a:lnTo>
                  <a:lnTo>
                    <a:pt x="3315816" y="63007"/>
                  </a:lnTo>
                  <a:lnTo>
                    <a:pt x="3293932" y="30098"/>
                  </a:lnTo>
                  <a:lnTo>
                    <a:pt x="3261476" y="8048"/>
                  </a:lnTo>
                  <a:lnTo>
                    <a:pt x="3221733" y="0"/>
                  </a:lnTo>
                  <a:lnTo>
                    <a:pt x="103632" y="0"/>
                  </a:lnTo>
                  <a:lnTo>
                    <a:pt x="63650" y="8048"/>
                  </a:lnTo>
                  <a:lnTo>
                    <a:pt x="30670" y="30098"/>
                  </a:lnTo>
                  <a:lnTo>
                    <a:pt x="8262" y="63007"/>
                  </a:lnTo>
                  <a:lnTo>
                    <a:pt x="0" y="103631"/>
                  </a:lnTo>
                  <a:lnTo>
                    <a:pt x="0" y="516635"/>
                  </a:lnTo>
                  <a:lnTo>
                    <a:pt x="8262" y="556617"/>
                  </a:lnTo>
                  <a:lnTo>
                    <a:pt x="30670" y="589597"/>
                  </a:lnTo>
                  <a:lnTo>
                    <a:pt x="63650" y="612005"/>
                  </a:lnTo>
                  <a:lnTo>
                    <a:pt x="103632" y="620267"/>
                  </a:lnTo>
                  <a:lnTo>
                    <a:pt x="3221733" y="620267"/>
                  </a:lnTo>
                  <a:lnTo>
                    <a:pt x="3261476" y="612005"/>
                  </a:lnTo>
                  <a:lnTo>
                    <a:pt x="3293932" y="589597"/>
                  </a:lnTo>
                  <a:lnTo>
                    <a:pt x="3315816" y="556617"/>
                  </a:lnTo>
                  <a:lnTo>
                    <a:pt x="3323841" y="516635"/>
                  </a:lnTo>
                  <a:close/>
                </a:path>
              </a:pathLst>
            </a:custGeom>
            <a:solidFill>
              <a:srgbClr val="FFFFFF"/>
            </a:solidFill>
          </p:spPr>
          <p:txBody>
            <a:bodyPr wrap="square" lIns="0" tIns="0" rIns="0" bIns="0" rtlCol="0"/>
            <a:lstStyle/>
            <a:p>
              <a:endParaRPr/>
            </a:p>
          </p:txBody>
        </p:sp>
        <p:sp>
          <p:nvSpPr>
            <p:cNvPr id="6" name="object 6"/>
            <p:cNvSpPr/>
            <p:nvPr/>
          </p:nvSpPr>
          <p:spPr>
            <a:xfrm>
              <a:off x="124848" y="877823"/>
              <a:ext cx="3324225" cy="620395"/>
            </a:xfrm>
            <a:custGeom>
              <a:avLst/>
              <a:gdLst/>
              <a:ahLst/>
              <a:cxnLst/>
              <a:rect l="l" t="t" r="r" b="b"/>
              <a:pathLst>
                <a:path w="3324225" h="620394">
                  <a:moveTo>
                    <a:pt x="0" y="103631"/>
                  </a:moveTo>
                  <a:lnTo>
                    <a:pt x="8262" y="63007"/>
                  </a:lnTo>
                  <a:lnTo>
                    <a:pt x="30670" y="30098"/>
                  </a:lnTo>
                  <a:lnTo>
                    <a:pt x="63650" y="8048"/>
                  </a:lnTo>
                  <a:lnTo>
                    <a:pt x="103632" y="0"/>
                  </a:lnTo>
                  <a:lnTo>
                    <a:pt x="3221733" y="0"/>
                  </a:lnTo>
                  <a:lnTo>
                    <a:pt x="3261476" y="8048"/>
                  </a:lnTo>
                  <a:lnTo>
                    <a:pt x="3293932" y="30098"/>
                  </a:lnTo>
                  <a:lnTo>
                    <a:pt x="3315816" y="63007"/>
                  </a:lnTo>
                  <a:lnTo>
                    <a:pt x="3323841" y="103631"/>
                  </a:lnTo>
                  <a:lnTo>
                    <a:pt x="3323841" y="516635"/>
                  </a:lnTo>
                  <a:lnTo>
                    <a:pt x="3315816" y="556617"/>
                  </a:lnTo>
                  <a:lnTo>
                    <a:pt x="3293932" y="589597"/>
                  </a:lnTo>
                  <a:lnTo>
                    <a:pt x="3261476" y="612005"/>
                  </a:lnTo>
                  <a:lnTo>
                    <a:pt x="3221733" y="620267"/>
                  </a:lnTo>
                  <a:lnTo>
                    <a:pt x="103632" y="620267"/>
                  </a:lnTo>
                  <a:lnTo>
                    <a:pt x="63650" y="612005"/>
                  </a:lnTo>
                  <a:lnTo>
                    <a:pt x="30670" y="589597"/>
                  </a:lnTo>
                  <a:lnTo>
                    <a:pt x="8262" y="556617"/>
                  </a:lnTo>
                  <a:lnTo>
                    <a:pt x="0" y="516635"/>
                  </a:lnTo>
                  <a:lnTo>
                    <a:pt x="0" y="103631"/>
                  </a:lnTo>
                  <a:close/>
                </a:path>
              </a:pathLst>
            </a:custGeom>
            <a:ln w="16705">
              <a:solidFill>
                <a:srgbClr val="000094"/>
              </a:solidFill>
            </a:ln>
          </p:spPr>
          <p:txBody>
            <a:bodyPr wrap="square" lIns="0" tIns="0" rIns="0" bIns="0" rtlCol="0"/>
            <a:lstStyle/>
            <a:p>
              <a:endParaRPr/>
            </a:p>
          </p:txBody>
        </p:sp>
      </p:grpSp>
      <p:sp>
        <p:nvSpPr>
          <p:cNvPr id="7" name="object 7"/>
          <p:cNvSpPr txBox="1">
            <a:spLocks noGrp="1"/>
          </p:cNvSpPr>
          <p:nvPr>
            <p:ph type="title"/>
          </p:nvPr>
        </p:nvSpPr>
        <p:spPr>
          <a:xfrm>
            <a:off x="185114" y="1011225"/>
            <a:ext cx="3203692" cy="335989"/>
          </a:xfrm>
          <a:prstGeom prst="rect">
            <a:avLst/>
          </a:prstGeom>
        </p:spPr>
        <p:txBody>
          <a:bodyPr vert="horz" wrap="square" lIns="0" tIns="12700" rIns="0" bIns="0" rtlCol="0">
            <a:spAutoFit/>
          </a:bodyPr>
          <a:lstStyle/>
          <a:p>
            <a:pPr marL="1905" algn="ctr">
              <a:lnSpc>
                <a:spcPct val="100000"/>
              </a:lnSpc>
              <a:spcBef>
                <a:spcPts val="100"/>
              </a:spcBef>
            </a:pPr>
            <a:r>
              <a:rPr lang="en-US" sz="2100" b="1" i="1" dirty="0">
                <a:solidFill>
                  <a:srgbClr val="1F3763"/>
                </a:solidFill>
                <a:latin typeface="Arial"/>
                <a:cs typeface="Arial"/>
              </a:rPr>
              <a:t>Background information</a:t>
            </a:r>
            <a:endParaRPr sz="1550" dirty="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dirty="0"/>
              <a:t>5</a:t>
            </a:fld>
            <a:endParaRPr dirty="0"/>
          </a:p>
        </p:txBody>
      </p:sp>
      <p:sp>
        <p:nvSpPr>
          <p:cNvPr id="9" name="Rectangle 8">
            <a:extLst>
              <a:ext uri="{FF2B5EF4-FFF2-40B4-BE49-F238E27FC236}">
                <a16:creationId xmlns:a16="http://schemas.microsoft.com/office/drawing/2014/main" id="{4C4080EE-5F78-49D4-AE0E-FF05D3AE10BE}"/>
              </a:ext>
            </a:extLst>
          </p:cNvPr>
          <p:cNvSpPr/>
          <p:nvPr/>
        </p:nvSpPr>
        <p:spPr>
          <a:xfrm>
            <a:off x="298355" y="1668779"/>
            <a:ext cx="10153745" cy="2126864"/>
          </a:xfrm>
          <a:prstGeom prst="rect">
            <a:avLst/>
          </a:prstGeom>
        </p:spPr>
        <p:txBody>
          <a:bodyPr wrap="square">
            <a:spAutoFit/>
          </a:bodyPr>
          <a:lstStyle/>
          <a:p>
            <a:pPr>
              <a:lnSpc>
                <a:spcPct val="150000"/>
              </a:lnSpc>
            </a:pPr>
            <a:r>
              <a:rPr lang="en-US" b="1" dirty="0">
                <a:latin typeface="+mj-lt"/>
              </a:rPr>
              <a:t>Microbial rating</a:t>
            </a:r>
          </a:p>
          <a:p>
            <a:pPr>
              <a:lnSpc>
                <a:spcPct val="150000"/>
              </a:lnSpc>
            </a:pPr>
            <a:r>
              <a:rPr lang="en-US" dirty="0">
                <a:latin typeface="+mj-lt"/>
              </a:rPr>
              <a:t>A filter’s micron rating refers to </a:t>
            </a:r>
            <a:r>
              <a:rPr lang="en-US" i="1" dirty="0">
                <a:solidFill>
                  <a:srgbClr val="FF0000"/>
                </a:solidFill>
                <a:latin typeface="+mj-lt"/>
              </a:rPr>
              <a:t>the size of the gaps between the filter media components</a:t>
            </a:r>
            <a:r>
              <a:rPr lang="en-US" dirty="0">
                <a:latin typeface="+mj-lt"/>
              </a:rPr>
              <a:t>, which controls the size of the contaminants that can pass through the filter. </a:t>
            </a:r>
          </a:p>
          <a:p>
            <a:pPr>
              <a:lnSpc>
                <a:spcPct val="150000"/>
              </a:lnSpc>
            </a:pPr>
            <a:r>
              <a:rPr lang="en-US" dirty="0">
                <a:latin typeface="+mj-lt"/>
              </a:rPr>
              <a:t>For example, if your water has dirt particles measuring 5 µm and your whole-house system’s sediment filter has a micron rating of 5 µm, it can effectively filter out those sediments and anything larger than 5 µm. </a:t>
            </a:r>
          </a:p>
        </p:txBody>
      </p:sp>
      <p:pic>
        <p:nvPicPr>
          <p:cNvPr id="10" name="Picture 9">
            <a:extLst>
              <a:ext uri="{FF2B5EF4-FFF2-40B4-BE49-F238E27FC236}">
                <a16:creationId xmlns:a16="http://schemas.microsoft.com/office/drawing/2014/main" id="{9F212C30-B6EB-4094-BE9C-13D94820C47F}"/>
              </a:ext>
            </a:extLst>
          </p:cNvPr>
          <p:cNvPicPr>
            <a:picLocks noChangeAspect="1"/>
          </p:cNvPicPr>
          <p:nvPr/>
        </p:nvPicPr>
        <p:blipFill>
          <a:blip r:embed="rId2"/>
          <a:stretch>
            <a:fillRect/>
          </a:stretch>
        </p:blipFill>
        <p:spPr>
          <a:xfrm>
            <a:off x="1917700" y="4235450"/>
            <a:ext cx="6629400" cy="2137007"/>
          </a:xfrm>
          <a:prstGeom prst="rect">
            <a:avLst/>
          </a:prstGeom>
        </p:spPr>
      </p:pic>
    </p:spTree>
    <p:extLst>
      <p:ext uri="{BB962C8B-B14F-4D97-AF65-F5344CB8AC3E}">
        <p14:creationId xmlns:p14="http://schemas.microsoft.com/office/powerpoint/2010/main" val="523528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04" y="771143"/>
            <a:ext cx="10692765" cy="868680"/>
            <a:chOff x="1404" y="771143"/>
            <a:chExt cx="10692765" cy="868680"/>
          </a:xfrm>
        </p:grpSpPr>
        <p:sp>
          <p:nvSpPr>
            <p:cNvPr id="3" name="object 3"/>
            <p:cNvSpPr/>
            <p:nvPr/>
          </p:nvSpPr>
          <p:spPr>
            <a:xfrm>
              <a:off x="1397" y="800099"/>
              <a:ext cx="10692765" cy="518159"/>
            </a:xfrm>
            <a:custGeom>
              <a:avLst/>
              <a:gdLst/>
              <a:ahLst/>
              <a:cxnLst/>
              <a:rect l="l" t="t" r="r" b="b"/>
              <a:pathLst>
                <a:path w="10692765" h="518159">
                  <a:moveTo>
                    <a:pt x="6036564" y="77724"/>
                  </a:moveTo>
                  <a:lnTo>
                    <a:pt x="5526024" y="82296"/>
                  </a:lnTo>
                  <a:lnTo>
                    <a:pt x="4538472" y="92964"/>
                  </a:lnTo>
                  <a:lnTo>
                    <a:pt x="3601212" y="106680"/>
                  </a:lnTo>
                  <a:lnTo>
                    <a:pt x="2731008" y="121920"/>
                  </a:lnTo>
                  <a:lnTo>
                    <a:pt x="1940052" y="137160"/>
                  </a:lnTo>
                  <a:lnTo>
                    <a:pt x="1240536" y="153924"/>
                  </a:lnTo>
                  <a:lnTo>
                    <a:pt x="384048" y="175260"/>
                  </a:lnTo>
                  <a:lnTo>
                    <a:pt x="0" y="185928"/>
                  </a:lnTo>
                  <a:lnTo>
                    <a:pt x="0" y="481584"/>
                  </a:lnTo>
                  <a:lnTo>
                    <a:pt x="262128" y="460248"/>
                  </a:lnTo>
                  <a:lnTo>
                    <a:pt x="853440" y="414528"/>
                  </a:lnTo>
                  <a:lnTo>
                    <a:pt x="1522476" y="364236"/>
                  </a:lnTo>
                  <a:lnTo>
                    <a:pt x="2255520" y="310896"/>
                  </a:lnTo>
                  <a:lnTo>
                    <a:pt x="3041904" y="256032"/>
                  </a:lnTo>
                  <a:lnTo>
                    <a:pt x="3867912" y="202692"/>
                  </a:lnTo>
                  <a:lnTo>
                    <a:pt x="4722876" y="149352"/>
                  </a:lnTo>
                  <a:lnTo>
                    <a:pt x="5596128" y="100584"/>
                  </a:lnTo>
                  <a:lnTo>
                    <a:pt x="6036564" y="77724"/>
                  </a:lnTo>
                  <a:close/>
                </a:path>
                <a:path w="10692765" h="518159">
                  <a:moveTo>
                    <a:pt x="10692384" y="0"/>
                  </a:moveTo>
                  <a:lnTo>
                    <a:pt x="10460736" y="4572"/>
                  </a:lnTo>
                  <a:lnTo>
                    <a:pt x="10006584" y="18288"/>
                  </a:lnTo>
                  <a:lnTo>
                    <a:pt x="9560052" y="32004"/>
                  </a:lnTo>
                  <a:lnTo>
                    <a:pt x="9125712" y="47244"/>
                  </a:lnTo>
                  <a:lnTo>
                    <a:pt x="8702040" y="64008"/>
                  </a:lnTo>
                  <a:lnTo>
                    <a:pt x="8285988" y="80772"/>
                  </a:lnTo>
                  <a:lnTo>
                    <a:pt x="7882128" y="100584"/>
                  </a:lnTo>
                  <a:lnTo>
                    <a:pt x="7487412" y="118872"/>
                  </a:lnTo>
                  <a:lnTo>
                    <a:pt x="7103364" y="140208"/>
                  </a:lnTo>
                  <a:lnTo>
                    <a:pt x="6726936" y="161544"/>
                  </a:lnTo>
                  <a:lnTo>
                    <a:pt x="6361176" y="182880"/>
                  </a:lnTo>
                  <a:lnTo>
                    <a:pt x="6004560" y="205740"/>
                  </a:lnTo>
                  <a:lnTo>
                    <a:pt x="5487924" y="242316"/>
                  </a:lnTo>
                  <a:lnTo>
                    <a:pt x="4831080" y="291084"/>
                  </a:lnTo>
                  <a:lnTo>
                    <a:pt x="4518660" y="316992"/>
                  </a:lnTo>
                  <a:lnTo>
                    <a:pt x="4642104" y="315468"/>
                  </a:lnTo>
                  <a:lnTo>
                    <a:pt x="4920996" y="310896"/>
                  </a:lnTo>
                  <a:lnTo>
                    <a:pt x="5237988" y="307848"/>
                  </a:lnTo>
                  <a:lnTo>
                    <a:pt x="5582412" y="304800"/>
                  </a:lnTo>
                  <a:lnTo>
                    <a:pt x="6347460" y="304800"/>
                  </a:lnTo>
                  <a:lnTo>
                    <a:pt x="6760464" y="309372"/>
                  </a:lnTo>
                  <a:lnTo>
                    <a:pt x="7184136" y="315468"/>
                  </a:lnTo>
                  <a:lnTo>
                    <a:pt x="7616952" y="323088"/>
                  </a:lnTo>
                  <a:lnTo>
                    <a:pt x="8055864" y="335280"/>
                  </a:lnTo>
                  <a:lnTo>
                    <a:pt x="8490204" y="352044"/>
                  </a:lnTo>
                  <a:lnTo>
                    <a:pt x="8924544" y="370332"/>
                  </a:lnTo>
                  <a:lnTo>
                    <a:pt x="9241536" y="388620"/>
                  </a:lnTo>
                  <a:lnTo>
                    <a:pt x="9450324" y="402336"/>
                  </a:lnTo>
                  <a:lnTo>
                    <a:pt x="9657588" y="416052"/>
                  </a:lnTo>
                  <a:lnTo>
                    <a:pt x="9855708" y="431292"/>
                  </a:lnTo>
                  <a:lnTo>
                    <a:pt x="10053828" y="448056"/>
                  </a:lnTo>
                  <a:lnTo>
                    <a:pt x="10241280" y="466344"/>
                  </a:lnTo>
                  <a:lnTo>
                    <a:pt x="10428732" y="486156"/>
                  </a:lnTo>
                  <a:lnTo>
                    <a:pt x="10605516" y="507492"/>
                  </a:lnTo>
                  <a:lnTo>
                    <a:pt x="10692384" y="518160"/>
                  </a:lnTo>
                  <a:lnTo>
                    <a:pt x="10692384" y="0"/>
                  </a:lnTo>
                  <a:close/>
                </a:path>
              </a:pathLst>
            </a:custGeom>
            <a:solidFill>
              <a:srgbClr val="9CC3E6"/>
            </a:solidFill>
          </p:spPr>
          <p:txBody>
            <a:bodyPr wrap="square" lIns="0" tIns="0" rIns="0" bIns="0" rtlCol="0"/>
            <a:lstStyle/>
            <a:p>
              <a:endParaRPr/>
            </a:p>
          </p:txBody>
        </p:sp>
        <p:sp>
          <p:nvSpPr>
            <p:cNvPr id="4" name="object 4"/>
            <p:cNvSpPr/>
            <p:nvPr/>
          </p:nvSpPr>
          <p:spPr>
            <a:xfrm>
              <a:off x="1404" y="771143"/>
              <a:ext cx="10692765" cy="868680"/>
            </a:xfrm>
            <a:custGeom>
              <a:avLst/>
              <a:gdLst/>
              <a:ahLst/>
              <a:cxnLst/>
              <a:rect l="l" t="t" r="r" b="b"/>
              <a:pathLst>
                <a:path w="10692765" h="868680">
                  <a:moveTo>
                    <a:pt x="10692380" y="15239"/>
                  </a:moveTo>
                  <a:lnTo>
                    <a:pt x="10692380" y="0"/>
                  </a:lnTo>
                  <a:lnTo>
                    <a:pt x="10649708" y="0"/>
                  </a:lnTo>
                  <a:lnTo>
                    <a:pt x="9508232" y="0"/>
                  </a:lnTo>
                  <a:lnTo>
                    <a:pt x="9247628" y="4571"/>
                  </a:lnTo>
                  <a:lnTo>
                    <a:pt x="8700512" y="16763"/>
                  </a:lnTo>
                  <a:lnTo>
                    <a:pt x="8116820" y="33527"/>
                  </a:lnTo>
                  <a:lnTo>
                    <a:pt x="7499600" y="54863"/>
                  </a:lnTo>
                  <a:lnTo>
                    <a:pt x="6850376" y="82295"/>
                  </a:lnTo>
                  <a:lnTo>
                    <a:pt x="6167625" y="114299"/>
                  </a:lnTo>
                  <a:lnTo>
                    <a:pt x="5452869" y="152399"/>
                  </a:lnTo>
                  <a:lnTo>
                    <a:pt x="4707633" y="193547"/>
                  </a:lnTo>
                  <a:lnTo>
                    <a:pt x="4320537" y="217931"/>
                  </a:lnTo>
                  <a:lnTo>
                    <a:pt x="3998973" y="237743"/>
                  </a:lnTo>
                  <a:lnTo>
                    <a:pt x="3371085" y="277367"/>
                  </a:lnTo>
                  <a:lnTo>
                    <a:pt x="2764533" y="318515"/>
                  </a:lnTo>
                  <a:lnTo>
                    <a:pt x="2180841" y="359663"/>
                  </a:lnTo>
                  <a:lnTo>
                    <a:pt x="1362456" y="419099"/>
                  </a:lnTo>
                  <a:lnTo>
                    <a:pt x="403860" y="492251"/>
                  </a:lnTo>
                  <a:lnTo>
                    <a:pt x="0" y="524255"/>
                  </a:lnTo>
                  <a:lnTo>
                    <a:pt x="0" y="868679"/>
                  </a:lnTo>
                  <a:lnTo>
                    <a:pt x="153924" y="844295"/>
                  </a:lnTo>
                  <a:lnTo>
                    <a:pt x="492252" y="790955"/>
                  </a:lnTo>
                  <a:lnTo>
                    <a:pt x="873252" y="734567"/>
                  </a:lnTo>
                  <a:lnTo>
                    <a:pt x="1301496" y="675131"/>
                  </a:lnTo>
                  <a:lnTo>
                    <a:pt x="1775457" y="614171"/>
                  </a:lnTo>
                  <a:lnTo>
                    <a:pt x="2293617" y="551687"/>
                  </a:lnTo>
                  <a:lnTo>
                    <a:pt x="2857497" y="489203"/>
                  </a:lnTo>
                  <a:lnTo>
                    <a:pt x="3471669" y="426719"/>
                  </a:lnTo>
                  <a:lnTo>
                    <a:pt x="3962397" y="380999"/>
                  </a:lnTo>
                  <a:lnTo>
                    <a:pt x="4303773" y="350519"/>
                  </a:lnTo>
                  <a:lnTo>
                    <a:pt x="4655817" y="321563"/>
                  </a:lnTo>
                  <a:lnTo>
                    <a:pt x="5023101" y="292607"/>
                  </a:lnTo>
                  <a:lnTo>
                    <a:pt x="5401053" y="263651"/>
                  </a:lnTo>
                  <a:lnTo>
                    <a:pt x="5792721" y="236219"/>
                  </a:lnTo>
                  <a:lnTo>
                    <a:pt x="6195057" y="208787"/>
                  </a:lnTo>
                  <a:lnTo>
                    <a:pt x="6608060" y="184403"/>
                  </a:lnTo>
                  <a:lnTo>
                    <a:pt x="7036304" y="158495"/>
                  </a:lnTo>
                  <a:lnTo>
                    <a:pt x="7478264" y="135635"/>
                  </a:lnTo>
                  <a:lnTo>
                    <a:pt x="7929368" y="112775"/>
                  </a:lnTo>
                  <a:lnTo>
                    <a:pt x="8394188" y="91439"/>
                  </a:lnTo>
                  <a:lnTo>
                    <a:pt x="8874248" y="71627"/>
                  </a:lnTo>
                  <a:lnTo>
                    <a:pt x="9364976" y="53339"/>
                  </a:lnTo>
                  <a:lnTo>
                    <a:pt x="9867896" y="38099"/>
                  </a:lnTo>
                  <a:lnTo>
                    <a:pt x="10386056" y="22859"/>
                  </a:lnTo>
                  <a:lnTo>
                    <a:pt x="10649708" y="15239"/>
                  </a:lnTo>
                  <a:lnTo>
                    <a:pt x="10692380" y="15239"/>
                  </a:lnTo>
                  <a:close/>
                </a:path>
              </a:pathLst>
            </a:custGeom>
            <a:solidFill>
              <a:srgbClr val="56C3CA"/>
            </a:solidFill>
          </p:spPr>
          <p:txBody>
            <a:bodyPr wrap="square" lIns="0" tIns="0" rIns="0" bIns="0" rtlCol="0"/>
            <a:lstStyle/>
            <a:p>
              <a:endParaRPr/>
            </a:p>
          </p:txBody>
        </p:sp>
        <p:sp>
          <p:nvSpPr>
            <p:cNvPr id="5" name="object 5"/>
            <p:cNvSpPr/>
            <p:nvPr/>
          </p:nvSpPr>
          <p:spPr>
            <a:xfrm>
              <a:off x="124848" y="877823"/>
              <a:ext cx="3324225" cy="620395"/>
            </a:xfrm>
            <a:custGeom>
              <a:avLst/>
              <a:gdLst/>
              <a:ahLst/>
              <a:cxnLst/>
              <a:rect l="l" t="t" r="r" b="b"/>
              <a:pathLst>
                <a:path w="3324225" h="620394">
                  <a:moveTo>
                    <a:pt x="3323841" y="516635"/>
                  </a:moveTo>
                  <a:lnTo>
                    <a:pt x="3323841" y="103631"/>
                  </a:lnTo>
                  <a:lnTo>
                    <a:pt x="3315816" y="63007"/>
                  </a:lnTo>
                  <a:lnTo>
                    <a:pt x="3293932" y="30098"/>
                  </a:lnTo>
                  <a:lnTo>
                    <a:pt x="3261476" y="8048"/>
                  </a:lnTo>
                  <a:lnTo>
                    <a:pt x="3221733" y="0"/>
                  </a:lnTo>
                  <a:lnTo>
                    <a:pt x="103632" y="0"/>
                  </a:lnTo>
                  <a:lnTo>
                    <a:pt x="63650" y="8048"/>
                  </a:lnTo>
                  <a:lnTo>
                    <a:pt x="30670" y="30098"/>
                  </a:lnTo>
                  <a:lnTo>
                    <a:pt x="8262" y="63007"/>
                  </a:lnTo>
                  <a:lnTo>
                    <a:pt x="0" y="103631"/>
                  </a:lnTo>
                  <a:lnTo>
                    <a:pt x="0" y="516635"/>
                  </a:lnTo>
                  <a:lnTo>
                    <a:pt x="8262" y="556617"/>
                  </a:lnTo>
                  <a:lnTo>
                    <a:pt x="30670" y="589597"/>
                  </a:lnTo>
                  <a:lnTo>
                    <a:pt x="63650" y="612005"/>
                  </a:lnTo>
                  <a:lnTo>
                    <a:pt x="103632" y="620267"/>
                  </a:lnTo>
                  <a:lnTo>
                    <a:pt x="3221733" y="620267"/>
                  </a:lnTo>
                  <a:lnTo>
                    <a:pt x="3261476" y="612005"/>
                  </a:lnTo>
                  <a:lnTo>
                    <a:pt x="3293932" y="589597"/>
                  </a:lnTo>
                  <a:lnTo>
                    <a:pt x="3315816" y="556617"/>
                  </a:lnTo>
                  <a:lnTo>
                    <a:pt x="3323841" y="516635"/>
                  </a:lnTo>
                  <a:close/>
                </a:path>
              </a:pathLst>
            </a:custGeom>
            <a:solidFill>
              <a:srgbClr val="FFFFFF"/>
            </a:solidFill>
          </p:spPr>
          <p:txBody>
            <a:bodyPr wrap="square" lIns="0" tIns="0" rIns="0" bIns="0" rtlCol="0"/>
            <a:lstStyle/>
            <a:p>
              <a:endParaRPr/>
            </a:p>
          </p:txBody>
        </p:sp>
        <p:sp>
          <p:nvSpPr>
            <p:cNvPr id="6" name="object 6"/>
            <p:cNvSpPr/>
            <p:nvPr/>
          </p:nvSpPr>
          <p:spPr>
            <a:xfrm>
              <a:off x="124848" y="877823"/>
              <a:ext cx="3324225" cy="620395"/>
            </a:xfrm>
            <a:custGeom>
              <a:avLst/>
              <a:gdLst/>
              <a:ahLst/>
              <a:cxnLst/>
              <a:rect l="l" t="t" r="r" b="b"/>
              <a:pathLst>
                <a:path w="3324225" h="620394">
                  <a:moveTo>
                    <a:pt x="0" y="103631"/>
                  </a:moveTo>
                  <a:lnTo>
                    <a:pt x="8262" y="63007"/>
                  </a:lnTo>
                  <a:lnTo>
                    <a:pt x="30670" y="30098"/>
                  </a:lnTo>
                  <a:lnTo>
                    <a:pt x="63650" y="8048"/>
                  </a:lnTo>
                  <a:lnTo>
                    <a:pt x="103632" y="0"/>
                  </a:lnTo>
                  <a:lnTo>
                    <a:pt x="3221733" y="0"/>
                  </a:lnTo>
                  <a:lnTo>
                    <a:pt x="3261476" y="8048"/>
                  </a:lnTo>
                  <a:lnTo>
                    <a:pt x="3293932" y="30098"/>
                  </a:lnTo>
                  <a:lnTo>
                    <a:pt x="3315816" y="63007"/>
                  </a:lnTo>
                  <a:lnTo>
                    <a:pt x="3323841" y="103631"/>
                  </a:lnTo>
                  <a:lnTo>
                    <a:pt x="3323841" y="516635"/>
                  </a:lnTo>
                  <a:lnTo>
                    <a:pt x="3315816" y="556617"/>
                  </a:lnTo>
                  <a:lnTo>
                    <a:pt x="3293932" y="589597"/>
                  </a:lnTo>
                  <a:lnTo>
                    <a:pt x="3261476" y="612005"/>
                  </a:lnTo>
                  <a:lnTo>
                    <a:pt x="3221733" y="620267"/>
                  </a:lnTo>
                  <a:lnTo>
                    <a:pt x="103632" y="620267"/>
                  </a:lnTo>
                  <a:lnTo>
                    <a:pt x="63650" y="612005"/>
                  </a:lnTo>
                  <a:lnTo>
                    <a:pt x="30670" y="589597"/>
                  </a:lnTo>
                  <a:lnTo>
                    <a:pt x="8262" y="556617"/>
                  </a:lnTo>
                  <a:lnTo>
                    <a:pt x="0" y="516635"/>
                  </a:lnTo>
                  <a:lnTo>
                    <a:pt x="0" y="103631"/>
                  </a:lnTo>
                  <a:close/>
                </a:path>
              </a:pathLst>
            </a:custGeom>
            <a:ln w="16705">
              <a:solidFill>
                <a:srgbClr val="000094"/>
              </a:solidFill>
            </a:ln>
          </p:spPr>
          <p:txBody>
            <a:bodyPr wrap="square" lIns="0" tIns="0" rIns="0" bIns="0" rtlCol="0"/>
            <a:lstStyle/>
            <a:p>
              <a:endParaRPr/>
            </a:p>
          </p:txBody>
        </p:sp>
      </p:grpSp>
      <p:sp>
        <p:nvSpPr>
          <p:cNvPr id="7" name="object 7"/>
          <p:cNvSpPr txBox="1">
            <a:spLocks noGrp="1"/>
          </p:cNvSpPr>
          <p:nvPr>
            <p:ph type="title"/>
          </p:nvPr>
        </p:nvSpPr>
        <p:spPr>
          <a:xfrm>
            <a:off x="185114" y="1011225"/>
            <a:ext cx="3203692" cy="335989"/>
          </a:xfrm>
          <a:prstGeom prst="rect">
            <a:avLst/>
          </a:prstGeom>
        </p:spPr>
        <p:txBody>
          <a:bodyPr vert="horz" wrap="square" lIns="0" tIns="12700" rIns="0" bIns="0" rtlCol="0">
            <a:spAutoFit/>
          </a:bodyPr>
          <a:lstStyle/>
          <a:p>
            <a:pPr marL="1905" algn="ctr">
              <a:lnSpc>
                <a:spcPct val="100000"/>
              </a:lnSpc>
              <a:spcBef>
                <a:spcPts val="100"/>
              </a:spcBef>
            </a:pPr>
            <a:r>
              <a:rPr lang="en-US" sz="2100" b="1" i="1" dirty="0">
                <a:solidFill>
                  <a:srgbClr val="1F3763"/>
                </a:solidFill>
                <a:latin typeface="Arial"/>
                <a:cs typeface="Arial"/>
              </a:rPr>
              <a:t>Background information</a:t>
            </a:r>
            <a:endParaRPr sz="1550" dirty="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dirty="0"/>
              <a:t>6</a:t>
            </a:fld>
            <a:endParaRPr dirty="0"/>
          </a:p>
        </p:txBody>
      </p:sp>
      <p:sp>
        <p:nvSpPr>
          <p:cNvPr id="9" name="Rectangle 8">
            <a:extLst>
              <a:ext uri="{FF2B5EF4-FFF2-40B4-BE49-F238E27FC236}">
                <a16:creationId xmlns:a16="http://schemas.microsoft.com/office/drawing/2014/main" id="{4C4080EE-5F78-49D4-AE0E-FF05D3AE10BE}"/>
              </a:ext>
            </a:extLst>
          </p:cNvPr>
          <p:cNvSpPr/>
          <p:nvPr/>
        </p:nvSpPr>
        <p:spPr>
          <a:xfrm>
            <a:off x="417825" y="1447471"/>
            <a:ext cx="9943473" cy="1711366"/>
          </a:xfrm>
          <a:prstGeom prst="rect">
            <a:avLst/>
          </a:prstGeom>
        </p:spPr>
        <p:txBody>
          <a:bodyPr wrap="square">
            <a:spAutoFit/>
          </a:bodyPr>
          <a:lstStyle/>
          <a:p>
            <a:pPr marL="57150">
              <a:lnSpc>
                <a:spcPct val="150000"/>
              </a:lnSpc>
            </a:pPr>
            <a:r>
              <a:rPr lang="en-US" b="1" dirty="0">
                <a:latin typeface="+mj-lt"/>
              </a:rPr>
              <a:t>Beta ratio</a:t>
            </a:r>
          </a:p>
          <a:p>
            <a:pPr>
              <a:lnSpc>
                <a:spcPct val="150000"/>
              </a:lnSpc>
            </a:pPr>
            <a:r>
              <a:rPr lang="en-US" dirty="0">
                <a:latin typeface="+mj-lt"/>
              </a:rPr>
              <a:t>Beta ratio equals to </a:t>
            </a:r>
            <a:r>
              <a:rPr lang="en-US" i="1" dirty="0">
                <a:solidFill>
                  <a:srgbClr val="FF0000"/>
                </a:solidFill>
                <a:latin typeface="+mj-lt"/>
              </a:rPr>
              <a:t>the ratio of the number of particles of a minimum given size upstream of filter to the number of particles of the same size and larger found downstream</a:t>
            </a:r>
            <a:r>
              <a:rPr lang="en-US" dirty="0">
                <a:latin typeface="+mj-lt"/>
              </a:rPr>
              <a:t>. Simply put, the higher Beta ratio the higher the capture efficiency of the filter.</a:t>
            </a:r>
          </a:p>
        </p:txBody>
      </p:sp>
      <p:grpSp>
        <p:nvGrpSpPr>
          <p:cNvPr id="12" name="Group 5">
            <a:extLst>
              <a:ext uri="{FF2B5EF4-FFF2-40B4-BE49-F238E27FC236}">
                <a16:creationId xmlns:a16="http://schemas.microsoft.com/office/drawing/2014/main" id="{F0B43006-34CE-48DF-AD77-BFBFD7853BC2}"/>
              </a:ext>
            </a:extLst>
          </p:cNvPr>
          <p:cNvGrpSpPr>
            <a:grpSpLocks/>
          </p:cNvGrpSpPr>
          <p:nvPr/>
        </p:nvGrpSpPr>
        <p:grpSpPr bwMode="auto">
          <a:xfrm>
            <a:off x="2871787" y="3438917"/>
            <a:ext cx="647700" cy="636587"/>
            <a:chOff x="1066" y="1933"/>
            <a:chExt cx="408" cy="401"/>
          </a:xfrm>
        </p:grpSpPr>
        <p:sp>
          <p:nvSpPr>
            <p:cNvPr id="13" name="AutoShape 6">
              <a:extLst>
                <a:ext uri="{FF2B5EF4-FFF2-40B4-BE49-F238E27FC236}">
                  <a16:creationId xmlns:a16="http://schemas.microsoft.com/office/drawing/2014/main" id="{43DD866B-8D23-4C27-9811-532EE6E7E967}"/>
                </a:ext>
              </a:extLst>
            </p:cNvPr>
            <p:cNvSpPr>
              <a:spLocks noChangeArrowheads="1"/>
            </p:cNvSpPr>
            <p:nvPr/>
          </p:nvSpPr>
          <p:spPr bwMode="auto">
            <a:xfrm>
              <a:off x="1090" y="2061"/>
              <a:ext cx="273" cy="273"/>
            </a:xfrm>
            <a:prstGeom prst="triangle">
              <a:avLst>
                <a:gd name="adj" fmla="val 50000"/>
              </a:avLst>
            </a:prstGeom>
            <a:gradFill rotWithShape="1">
              <a:gsLst>
                <a:gs pos="0">
                  <a:srgbClr val="CC0099">
                    <a:gamma/>
                    <a:shade val="54510"/>
                    <a:invGamma/>
                  </a:srgbClr>
                </a:gs>
                <a:gs pos="50000">
                  <a:srgbClr val="CC0099"/>
                </a:gs>
                <a:gs pos="100000">
                  <a:srgbClr val="CC0099">
                    <a:gamma/>
                    <a:shade val="54510"/>
                    <a:invGamma/>
                  </a:srgbClr>
                </a:gs>
              </a:gsLst>
              <a:lin ang="2700000" scaled="1"/>
            </a:gradFill>
            <a:ln w="9525">
              <a:solidFill>
                <a:srgbClr val="CC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7">
              <a:extLst>
                <a:ext uri="{FF2B5EF4-FFF2-40B4-BE49-F238E27FC236}">
                  <a16:creationId xmlns:a16="http://schemas.microsoft.com/office/drawing/2014/main" id="{96B8DEA7-E405-41F3-B1E1-0C2BCFCD630C}"/>
                </a:ext>
              </a:extLst>
            </p:cNvPr>
            <p:cNvSpPr>
              <a:spLocks noChangeArrowheads="1"/>
            </p:cNvSpPr>
            <p:nvPr/>
          </p:nvSpPr>
          <p:spPr bwMode="auto">
            <a:xfrm>
              <a:off x="1247" y="1933"/>
              <a:ext cx="227" cy="136"/>
            </a:xfrm>
            <a:prstGeom prst="rect">
              <a:avLst/>
            </a:prstGeom>
            <a:gradFill rotWithShape="1">
              <a:gsLst>
                <a:gs pos="0">
                  <a:srgbClr val="CC0099">
                    <a:gamma/>
                    <a:shade val="54510"/>
                    <a:invGamma/>
                  </a:srgbClr>
                </a:gs>
                <a:gs pos="50000">
                  <a:srgbClr val="CC0099"/>
                </a:gs>
                <a:gs pos="100000">
                  <a:srgbClr val="CC0099">
                    <a:gamma/>
                    <a:shade val="54510"/>
                    <a:invGamma/>
                  </a:srgbClr>
                </a:gs>
              </a:gsLst>
              <a:lin ang="2700000" scaled="1"/>
            </a:gradFill>
            <a:ln w="9525">
              <a:solidFill>
                <a:srgbClr val="CC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8">
              <a:extLst>
                <a:ext uri="{FF2B5EF4-FFF2-40B4-BE49-F238E27FC236}">
                  <a16:creationId xmlns:a16="http://schemas.microsoft.com/office/drawing/2014/main" id="{1797E34F-B006-422E-81C6-A5FC35E6AC64}"/>
                </a:ext>
              </a:extLst>
            </p:cNvPr>
            <p:cNvSpPr>
              <a:spLocks noChangeArrowheads="1"/>
            </p:cNvSpPr>
            <p:nvPr/>
          </p:nvSpPr>
          <p:spPr bwMode="auto">
            <a:xfrm>
              <a:off x="1066" y="1933"/>
              <a:ext cx="317" cy="318"/>
            </a:xfrm>
            <a:prstGeom prst="ellipse">
              <a:avLst/>
            </a:prstGeom>
            <a:gradFill rotWithShape="1">
              <a:gsLst>
                <a:gs pos="0">
                  <a:srgbClr val="CC0099">
                    <a:gamma/>
                    <a:shade val="54510"/>
                    <a:invGamma/>
                  </a:srgbClr>
                </a:gs>
                <a:gs pos="50000">
                  <a:srgbClr val="CC0099"/>
                </a:gs>
                <a:gs pos="100000">
                  <a:srgbClr val="CC0099">
                    <a:gamma/>
                    <a:shade val="54510"/>
                    <a:invGamma/>
                  </a:srgbClr>
                </a:gs>
              </a:gsLst>
              <a:lin ang="2700000" scaled="1"/>
            </a:gradFill>
            <a:ln w="9525">
              <a:solidFill>
                <a:srgbClr val="CC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 name="Group 9">
            <a:extLst>
              <a:ext uri="{FF2B5EF4-FFF2-40B4-BE49-F238E27FC236}">
                <a16:creationId xmlns:a16="http://schemas.microsoft.com/office/drawing/2014/main" id="{80DB1543-5B03-49E3-B842-A009A3C875B7}"/>
              </a:ext>
            </a:extLst>
          </p:cNvPr>
          <p:cNvGrpSpPr>
            <a:grpSpLocks/>
          </p:cNvGrpSpPr>
          <p:nvPr/>
        </p:nvGrpSpPr>
        <p:grpSpPr bwMode="auto">
          <a:xfrm>
            <a:off x="4802187" y="3354779"/>
            <a:ext cx="649288" cy="1452563"/>
            <a:chOff x="2434" y="1563"/>
            <a:chExt cx="409" cy="915"/>
          </a:xfrm>
        </p:grpSpPr>
        <p:sp>
          <p:nvSpPr>
            <p:cNvPr id="17" name="Rectangle 10">
              <a:extLst>
                <a:ext uri="{FF2B5EF4-FFF2-40B4-BE49-F238E27FC236}">
                  <a16:creationId xmlns:a16="http://schemas.microsoft.com/office/drawing/2014/main" id="{9B106D85-21E7-48BE-9F82-FCE2E53991EE}"/>
                </a:ext>
              </a:extLst>
            </p:cNvPr>
            <p:cNvSpPr>
              <a:spLocks noChangeArrowheads="1"/>
            </p:cNvSpPr>
            <p:nvPr/>
          </p:nvSpPr>
          <p:spPr bwMode="auto">
            <a:xfrm>
              <a:off x="2616" y="2432"/>
              <a:ext cx="75" cy="46"/>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Oval 11">
              <a:extLst>
                <a:ext uri="{FF2B5EF4-FFF2-40B4-BE49-F238E27FC236}">
                  <a16:creationId xmlns:a16="http://schemas.microsoft.com/office/drawing/2014/main" id="{695AA626-C553-477A-9A46-4B78B9609204}"/>
                </a:ext>
              </a:extLst>
            </p:cNvPr>
            <p:cNvSpPr>
              <a:spLocks noChangeArrowheads="1"/>
            </p:cNvSpPr>
            <p:nvPr/>
          </p:nvSpPr>
          <p:spPr bwMode="auto">
            <a:xfrm>
              <a:off x="2450" y="1563"/>
              <a:ext cx="366" cy="98"/>
            </a:xfrm>
            <a:prstGeom prst="ellipse">
              <a:avLst/>
            </a:prstGeom>
            <a:gradFill rotWithShape="1">
              <a:gsLst>
                <a:gs pos="0">
                  <a:srgbClr val="969696">
                    <a:gamma/>
                    <a:shade val="63529"/>
                    <a:invGamma/>
                  </a:srgbClr>
                </a:gs>
                <a:gs pos="50000">
                  <a:srgbClr val="969696"/>
                </a:gs>
                <a:gs pos="100000">
                  <a:srgbClr val="969696">
                    <a:gamma/>
                    <a:shade val="63529"/>
                    <a:invGamma/>
                  </a:srgbClr>
                </a:gs>
              </a:gsLst>
              <a:lin ang="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Rectangle 12">
              <a:extLst>
                <a:ext uri="{FF2B5EF4-FFF2-40B4-BE49-F238E27FC236}">
                  <a16:creationId xmlns:a16="http://schemas.microsoft.com/office/drawing/2014/main" id="{CE6E5664-8F63-4326-B46B-12AA4A93A73B}"/>
                </a:ext>
              </a:extLst>
            </p:cNvPr>
            <p:cNvSpPr>
              <a:spLocks noChangeArrowheads="1"/>
            </p:cNvSpPr>
            <p:nvPr/>
          </p:nvSpPr>
          <p:spPr bwMode="auto">
            <a:xfrm>
              <a:off x="2434" y="1752"/>
              <a:ext cx="409" cy="45"/>
            </a:xfrm>
            <a:prstGeom prst="rect">
              <a:avLst/>
            </a:prstGeom>
            <a:gradFill rotWithShape="1">
              <a:gsLst>
                <a:gs pos="0">
                  <a:srgbClr val="969696">
                    <a:gamma/>
                    <a:shade val="63529"/>
                    <a:invGamma/>
                  </a:srgbClr>
                </a:gs>
                <a:gs pos="50000">
                  <a:srgbClr val="969696"/>
                </a:gs>
                <a:gs pos="100000">
                  <a:srgbClr val="969696">
                    <a:gamma/>
                    <a:shade val="63529"/>
                    <a:invGamma/>
                  </a:srgbClr>
                </a:gs>
              </a:gsLst>
              <a:lin ang="0" scaled="1"/>
            </a:gradFill>
            <a:ln>
              <a:noFill/>
            </a:ln>
            <a:effectLst/>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Oval 13">
              <a:extLst>
                <a:ext uri="{FF2B5EF4-FFF2-40B4-BE49-F238E27FC236}">
                  <a16:creationId xmlns:a16="http://schemas.microsoft.com/office/drawing/2014/main" id="{E57D7585-2392-4871-83E8-837F94705EC0}"/>
                </a:ext>
              </a:extLst>
            </p:cNvPr>
            <p:cNvSpPr>
              <a:spLocks noChangeArrowheads="1"/>
            </p:cNvSpPr>
            <p:nvPr/>
          </p:nvSpPr>
          <p:spPr bwMode="auto">
            <a:xfrm>
              <a:off x="2472" y="2251"/>
              <a:ext cx="332" cy="182"/>
            </a:xfrm>
            <a:prstGeom prst="ellipse">
              <a:avLst/>
            </a:prstGeom>
            <a:gradFill rotWithShape="1">
              <a:gsLst>
                <a:gs pos="0">
                  <a:srgbClr val="969696">
                    <a:gamma/>
                    <a:shade val="63529"/>
                    <a:invGamma/>
                  </a:srgbClr>
                </a:gs>
                <a:gs pos="50000">
                  <a:srgbClr val="969696"/>
                </a:gs>
                <a:gs pos="100000">
                  <a:srgbClr val="969696">
                    <a:gamma/>
                    <a:shade val="63529"/>
                    <a:invGamma/>
                  </a:srgbClr>
                </a:gs>
              </a:gsLst>
              <a:lin ang="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14">
              <a:extLst>
                <a:ext uri="{FF2B5EF4-FFF2-40B4-BE49-F238E27FC236}">
                  <a16:creationId xmlns:a16="http://schemas.microsoft.com/office/drawing/2014/main" id="{17E71C69-1C64-47E1-8B77-6036B883B0D1}"/>
                </a:ext>
              </a:extLst>
            </p:cNvPr>
            <p:cNvSpPr>
              <a:spLocks noChangeArrowheads="1"/>
            </p:cNvSpPr>
            <p:nvPr/>
          </p:nvSpPr>
          <p:spPr bwMode="auto">
            <a:xfrm>
              <a:off x="2472" y="1797"/>
              <a:ext cx="328" cy="531"/>
            </a:xfrm>
            <a:prstGeom prst="rect">
              <a:avLst/>
            </a:prstGeom>
            <a:gradFill rotWithShape="1">
              <a:gsLst>
                <a:gs pos="0">
                  <a:srgbClr val="969696">
                    <a:gamma/>
                    <a:shade val="63529"/>
                    <a:invGamma/>
                  </a:srgbClr>
                </a:gs>
                <a:gs pos="50000">
                  <a:srgbClr val="969696"/>
                </a:gs>
                <a:gs pos="100000">
                  <a:srgbClr val="969696">
                    <a:gamma/>
                    <a:shade val="63529"/>
                    <a:invGamma/>
                  </a:srgbClr>
                </a:gs>
              </a:gsLst>
              <a:lin ang="0" scaled="1"/>
            </a:gradFill>
            <a:ln>
              <a:noFill/>
            </a:ln>
            <a:effectLst/>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Rectangle 15">
              <a:extLst>
                <a:ext uri="{FF2B5EF4-FFF2-40B4-BE49-F238E27FC236}">
                  <a16:creationId xmlns:a16="http://schemas.microsoft.com/office/drawing/2014/main" id="{E60FB5CC-F88D-4634-97E0-7CA65D2D5A53}"/>
                </a:ext>
              </a:extLst>
            </p:cNvPr>
            <p:cNvSpPr>
              <a:spLocks noChangeArrowheads="1"/>
            </p:cNvSpPr>
            <p:nvPr/>
          </p:nvSpPr>
          <p:spPr bwMode="auto">
            <a:xfrm>
              <a:off x="2450" y="1608"/>
              <a:ext cx="366" cy="144"/>
            </a:xfrm>
            <a:prstGeom prst="rect">
              <a:avLst/>
            </a:prstGeom>
            <a:gradFill rotWithShape="1">
              <a:gsLst>
                <a:gs pos="0">
                  <a:srgbClr val="969696">
                    <a:gamma/>
                    <a:shade val="63529"/>
                    <a:invGamma/>
                  </a:srgbClr>
                </a:gs>
                <a:gs pos="50000">
                  <a:srgbClr val="969696"/>
                </a:gs>
                <a:gs pos="100000">
                  <a:srgbClr val="969696">
                    <a:gamma/>
                    <a:shade val="63529"/>
                    <a:invGamma/>
                  </a:srgbClr>
                </a:gs>
              </a:gsLst>
              <a:lin ang="0" scaled="1"/>
            </a:gradFill>
            <a:ln>
              <a:noFill/>
            </a:ln>
            <a:effectLst/>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 name="AutoShape 16">
            <a:extLst>
              <a:ext uri="{FF2B5EF4-FFF2-40B4-BE49-F238E27FC236}">
                <a16:creationId xmlns:a16="http://schemas.microsoft.com/office/drawing/2014/main" id="{519EEED7-8255-4297-901B-71995677BB5E}"/>
              </a:ext>
            </a:extLst>
          </p:cNvPr>
          <p:cNvSpPr>
            <a:spLocks noChangeArrowheads="1"/>
          </p:cNvSpPr>
          <p:nvPr/>
        </p:nvSpPr>
        <p:spPr bwMode="auto">
          <a:xfrm>
            <a:off x="1358900" y="3629417"/>
            <a:ext cx="1512887" cy="142875"/>
          </a:xfrm>
          <a:prstGeom prst="rightArrow">
            <a:avLst>
              <a:gd name="adj1" fmla="val 50000"/>
              <a:gd name="adj2" fmla="val 264722"/>
            </a:avLst>
          </a:prstGeom>
          <a:solidFill>
            <a:schemeClr val="accent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AutoShape 17">
            <a:extLst>
              <a:ext uri="{FF2B5EF4-FFF2-40B4-BE49-F238E27FC236}">
                <a16:creationId xmlns:a16="http://schemas.microsoft.com/office/drawing/2014/main" id="{39F49277-E2F3-4CB8-80CD-4DD44374EE51}"/>
              </a:ext>
            </a:extLst>
          </p:cNvPr>
          <p:cNvSpPr>
            <a:spLocks noChangeArrowheads="1"/>
          </p:cNvSpPr>
          <p:nvPr/>
        </p:nvSpPr>
        <p:spPr bwMode="auto">
          <a:xfrm>
            <a:off x="3532187" y="3438917"/>
            <a:ext cx="1282700" cy="160337"/>
          </a:xfrm>
          <a:prstGeom prst="rightArrow">
            <a:avLst>
              <a:gd name="adj1" fmla="val 50000"/>
              <a:gd name="adj2" fmla="val 200001"/>
            </a:avLst>
          </a:prstGeom>
          <a:solidFill>
            <a:schemeClr val="accent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AutoShape 18">
            <a:extLst>
              <a:ext uri="{FF2B5EF4-FFF2-40B4-BE49-F238E27FC236}">
                <a16:creationId xmlns:a16="http://schemas.microsoft.com/office/drawing/2014/main" id="{BA48A29E-7717-466B-9950-08D60125064A}"/>
              </a:ext>
            </a:extLst>
          </p:cNvPr>
          <p:cNvSpPr>
            <a:spLocks noChangeArrowheads="1"/>
          </p:cNvSpPr>
          <p:nvPr/>
        </p:nvSpPr>
        <p:spPr bwMode="auto">
          <a:xfrm>
            <a:off x="5426075" y="3413517"/>
            <a:ext cx="1512887" cy="215900"/>
          </a:xfrm>
          <a:prstGeom prst="rightArrow">
            <a:avLst>
              <a:gd name="adj1" fmla="val 50000"/>
              <a:gd name="adj2" fmla="val 175184"/>
            </a:avLst>
          </a:prstGeom>
          <a:solidFill>
            <a:schemeClr val="hlink"/>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Text Box 19">
            <a:extLst>
              <a:ext uri="{FF2B5EF4-FFF2-40B4-BE49-F238E27FC236}">
                <a16:creationId xmlns:a16="http://schemas.microsoft.com/office/drawing/2014/main" id="{000424F9-4C0B-4973-81F3-64287283CF45}"/>
              </a:ext>
            </a:extLst>
          </p:cNvPr>
          <p:cNvSpPr txBox="1">
            <a:spLocks noChangeArrowheads="1"/>
          </p:cNvSpPr>
          <p:nvPr/>
        </p:nvSpPr>
        <p:spPr bwMode="auto">
          <a:xfrm>
            <a:off x="3102768" y="3809767"/>
            <a:ext cx="15843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TW" b="1" dirty="0">
                <a:solidFill>
                  <a:schemeClr val="hlink"/>
                </a:solidFill>
                <a:latin typeface="標楷體" panose="03000509000000000000" pitchFamily="65" charset="-120"/>
                <a:ea typeface="標楷體" panose="03000509000000000000" pitchFamily="65" charset="-120"/>
              </a:rPr>
              <a:t>Particle upstream</a:t>
            </a:r>
            <a:endParaRPr lang="zh-TW" altLang="en-US" b="1" dirty="0">
              <a:solidFill>
                <a:schemeClr val="hlink"/>
              </a:solidFill>
              <a:latin typeface="標楷體" panose="03000509000000000000" pitchFamily="65" charset="-120"/>
              <a:ea typeface="標楷體" panose="03000509000000000000" pitchFamily="65" charset="-120"/>
            </a:endParaRPr>
          </a:p>
          <a:p>
            <a:pPr algn="ctr"/>
            <a:r>
              <a:rPr lang="en-US" altLang="zh-TW" b="1" dirty="0">
                <a:ea typeface="標楷體" panose="03000509000000000000" pitchFamily="65" charset="-120"/>
              </a:rPr>
              <a:t>1000</a:t>
            </a:r>
          </a:p>
        </p:txBody>
      </p:sp>
      <p:sp>
        <p:nvSpPr>
          <p:cNvPr id="27" name="Text Box 20">
            <a:extLst>
              <a:ext uri="{FF2B5EF4-FFF2-40B4-BE49-F238E27FC236}">
                <a16:creationId xmlns:a16="http://schemas.microsoft.com/office/drawing/2014/main" id="{A67DE634-A71F-499D-98B8-CFC0CA661BC1}"/>
              </a:ext>
            </a:extLst>
          </p:cNvPr>
          <p:cNvSpPr txBox="1">
            <a:spLocks noChangeArrowheads="1"/>
          </p:cNvSpPr>
          <p:nvPr/>
        </p:nvSpPr>
        <p:spPr bwMode="auto">
          <a:xfrm>
            <a:off x="5449887" y="3810987"/>
            <a:ext cx="17367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TW" b="1" dirty="0">
                <a:solidFill>
                  <a:schemeClr val="hlink"/>
                </a:solidFill>
                <a:latin typeface="標楷體" panose="03000509000000000000" pitchFamily="65" charset="-120"/>
                <a:ea typeface="標楷體" panose="03000509000000000000" pitchFamily="65" charset="-120"/>
              </a:rPr>
              <a:t>Particle after filter</a:t>
            </a:r>
            <a:endParaRPr lang="zh-TW" altLang="en-US" b="1" dirty="0">
              <a:solidFill>
                <a:schemeClr val="hlink"/>
              </a:solidFill>
              <a:latin typeface="標楷體" panose="03000509000000000000" pitchFamily="65" charset="-120"/>
              <a:ea typeface="標楷體" panose="03000509000000000000" pitchFamily="65" charset="-120"/>
            </a:endParaRPr>
          </a:p>
          <a:p>
            <a:pPr algn="ctr"/>
            <a:r>
              <a:rPr lang="en-US" altLang="zh-TW" b="1" dirty="0">
                <a:ea typeface="標楷體" panose="03000509000000000000" pitchFamily="65" charset="-120"/>
              </a:rPr>
              <a:t>10</a:t>
            </a:r>
          </a:p>
        </p:txBody>
      </p:sp>
      <p:sp>
        <p:nvSpPr>
          <p:cNvPr id="28" name="Text Box 21">
            <a:extLst>
              <a:ext uri="{FF2B5EF4-FFF2-40B4-BE49-F238E27FC236}">
                <a16:creationId xmlns:a16="http://schemas.microsoft.com/office/drawing/2014/main" id="{739446D7-2CAC-43C5-8E9A-3D52B1DBF5F7}"/>
              </a:ext>
            </a:extLst>
          </p:cNvPr>
          <p:cNvSpPr txBox="1">
            <a:spLocks noChangeArrowheads="1"/>
          </p:cNvSpPr>
          <p:nvPr/>
        </p:nvSpPr>
        <p:spPr bwMode="auto">
          <a:xfrm>
            <a:off x="7480300" y="3783945"/>
            <a:ext cx="1439862"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TW" b="1" dirty="0">
                <a:solidFill>
                  <a:schemeClr val="hlink"/>
                </a:solidFill>
                <a:ea typeface="標楷體" panose="03000509000000000000" pitchFamily="65" charset="-120"/>
              </a:rPr>
              <a:t>Beta Ratio</a:t>
            </a:r>
          </a:p>
          <a:p>
            <a:pPr algn="ctr"/>
            <a:endParaRPr lang="en-US" altLang="zh-TW" b="1" dirty="0">
              <a:solidFill>
                <a:schemeClr val="hlink"/>
              </a:solidFill>
              <a:ea typeface="標楷體" panose="03000509000000000000" pitchFamily="65" charset="-120"/>
            </a:endParaRPr>
          </a:p>
          <a:p>
            <a:pPr algn="ctr"/>
            <a:r>
              <a:rPr lang="en-US" altLang="zh-TW" b="1" dirty="0">
                <a:ea typeface="標楷體" panose="03000509000000000000" pitchFamily="65" charset="-120"/>
              </a:rPr>
              <a:t>100</a:t>
            </a:r>
          </a:p>
        </p:txBody>
      </p:sp>
      <p:sp>
        <p:nvSpPr>
          <p:cNvPr id="29" name="Text Box 22">
            <a:extLst>
              <a:ext uri="{FF2B5EF4-FFF2-40B4-BE49-F238E27FC236}">
                <a16:creationId xmlns:a16="http://schemas.microsoft.com/office/drawing/2014/main" id="{9AA0E730-6FD1-465D-9BE1-AEC3C764AEF5}"/>
              </a:ext>
            </a:extLst>
          </p:cNvPr>
          <p:cNvSpPr txBox="1">
            <a:spLocks noChangeArrowheads="1"/>
          </p:cNvSpPr>
          <p:nvPr/>
        </p:nvSpPr>
        <p:spPr bwMode="auto">
          <a:xfrm>
            <a:off x="608183" y="5301325"/>
            <a:ext cx="26049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TW" b="1" dirty="0">
                <a:ea typeface="標楷體" panose="03000509000000000000" pitchFamily="65" charset="-120"/>
              </a:rPr>
              <a:t>Filtration efficiency, %</a:t>
            </a:r>
            <a:r>
              <a:rPr lang="en-US" altLang="zh-TW" b="1" dirty="0"/>
              <a:t> =</a:t>
            </a:r>
          </a:p>
        </p:txBody>
      </p:sp>
      <p:sp>
        <p:nvSpPr>
          <p:cNvPr id="30" name="Line 23">
            <a:extLst>
              <a:ext uri="{FF2B5EF4-FFF2-40B4-BE49-F238E27FC236}">
                <a16:creationId xmlns:a16="http://schemas.microsoft.com/office/drawing/2014/main" id="{3167D76A-A52E-4101-B4E8-75482FAF1C7B}"/>
              </a:ext>
            </a:extLst>
          </p:cNvPr>
          <p:cNvSpPr>
            <a:spLocks noChangeShapeType="1"/>
          </p:cNvSpPr>
          <p:nvPr/>
        </p:nvSpPr>
        <p:spPr bwMode="auto">
          <a:xfrm>
            <a:off x="3284538" y="5491825"/>
            <a:ext cx="644763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Text Box 24">
            <a:extLst>
              <a:ext uri="{FF2B5EF4-FFF2-40B4-BE49-F238E27FC236}">
                <a16:creationId xmlns:a16="http://schemas.microsoft.com/office/drawing/2014/main" id="{54A86CE6-AF04-418D-A14F-F5FBE4630FEA}"/>
              </a:ext>
            </a:extLst>
          </p:cNvPr>
          <p:cNvSpPr txBox="1">
            <a:spLocks noChangeArrowheads="1"/>
          </p:cNvSpPr>
          <p:nvPr/>
        </p:nvSpPr>
        <p:spPr bwMode="auto">
          <a:xfrm>
            <a:off x="2901950" y="5014150"/>
            <a:ext cx="72128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zh-TW" b="1" dirty="0">
                <a:ea typeface="標楷體" panose="03000509000000000000" pitchFamily="65" charset="-120"/>
              </a:rPr>
              <a:t>Number of particles before filtering – Number of particles after filtering</a:t>
            </a:r>
            <a:endParaRPr lang="zh-TW" altLang="en-US" b="1" dirty="0">
              <a:ea typeface="標楷體" panose="03000509000000000000" pitchFamily="65" charset="-120"/>
            </a:endParaRPr>
          </a:p>
        </p:txBody>
      </p:sp>
      <p:sp>
        <p:nvSpPr>
          <p:cNvPr id="32" name="Text Box 25">
            <a:extLst>
              <a:ext uri="{FF2B5EF4-FFF2-40B4-BE49-F238E27FC236}">
                <a16:creationId xmlns:a16="http://schemas.microsoft.com/office/drawing/2014/main" id="{A1E39D1E-9117-4AE8-882A-841600A2B0EE}"/>
              </a:ext>
            </a:extLst>
          </p:cNvPr>
          <p:cNvSpPr txBox="1">
            <a:spLocks noChangeArrowheads="1"/>
          </p:cNvSpPr>
          <p:nvPr/>
        </p:nvSpPr>
        <p:spPr bwMode="auto">
          <a:xfrm>
            <a:off x="4508500" y="5525162"/>
            <a:ext cx="40044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zh-TW" b="1" dirty="0">
                <a:ea typeface="標楷體" panose="03000509000000000000" pitchFamily="65" charset="-120"/>
              </a:rPr>
              <a:t>Number of particles before filtering </a:t>
            </a:r>
            <a:endParaRPr lang="zh-TW" altLang="en-US" b="1" dirty="0">
              <a:ea typeface="標楷體" panose="03000509000000000000" pitchFamily="65" charset="-120"/>
            </a:endParaRPr>
          </a:p>
        </p:txBody>
      </p:sp>
      <p:sp>
        <p:nvSpPr>
          <p:cNvPr id="33" name="Rectangle 32">
            <a:extLst>
              <a:ext uri="{FF2B5EF4-FFF2-40B4-BE49-F238E27FC236}">
                <a16:creationId xmlns:a16="http://schemas.microsoft.com/office/drawing/2014/main" id="{FFBCFD3E-1D23-4AB9-8616-70D992D11FC4}"/>
              </a:ext>
            </a:extLst>
          </p:cNvPr>
          <p:cNvSpPr/>
          <p:nvPr/>
        </p:nvSpPr>
        <p:spPr>
          <a:xfrm>
            <a:off x="417826" y="5926800"/>
            <a:ext cx="9943472" cy="646331"/>
          </a:xfrm>
          <a:prstGeom prst="rect">
            <a:avLst/>
          </a:prstGeom>
        </p:spPr>
        <p:txBody>
          <a:bodyPr wrap="square">
            <a:spAutoFit/>
          </a:bodyPr>
          <a:lstStyle/>
          <a:p>
            <a:r>
              <a:rPr lang="en-US" dirty="0"/>
              <a:t>The Beta ratio is a sign of </a:t>
            </a:r>
            <a:r>
              <a:rPr lang="en-US" i="1" dirty="0">
                <a:solidFill>
                  <a:srgbClr val="FF0000"/>
                </a:solidFill>
              </a:rPr>
              <a:t>how well a filter controls particles</a:t>
            </a:r>
            <a:r>
              <a:rPr lang="en-US" dirty="0"/>
              <a:t>. Thus, filters with higher Beta ratio hold more particles and have higher efficiency.</a:t>
            </a:r>
          </a:p>
        </p:txBody>
      </p:sp>
    </p:spTree>
    <p:extLst>
      <p:ext uri="{BB962C8B-B14F-4D97-AF65-F5344CB8AC3E}">
        <p14:creationId xmlns:p14="http://schemas.microsoft.com/office/powerpoint/2010/main" val="718147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04" y="771143"/>
            <a:ext cx="10692765" cy="868680"/>
            <a:chOff x="1404" y="771143"/>
            <a:chExt cx="10692765" cy="868680"/>
          </a:xfrm>
        </p:grpSpPr>
        <p:sp>
          <p:nvSpPr>
            <p:cNvPr id="3" name="object 3"/>
            <p:cNvSpPr/>
            <p:nvPr/>
          </p:nvSpPr>
          <p:spPr>
            <a:xfrm>
              <a:off x="1397" y="800099"/>
              <a:ext cx="10692765" cy="518159"/>
            </a:xfrm>
            <a:custGeom>
              <a:avLst/>
              <a:gdLst/>
              <a:ahLst/>
              <a:cxnLst/>
              <a:rect l="l" t="t" r="r" b="b"/>
              <a:pathLst>
                <a:path w="10692765" h="518159">
                  <a:moveTo>
                    <a:pt x="6036564" y="77724"/>
                  </a:moveTo>
                  <a:lnTo>
                    <a:pt x="5526024" y="82296"/>
                  </a:lnTo>
                  <a:lnTo>
                    <a:pt x="4538472" y="92964"/>
                  </a:lnTo>
                  <a:lnTo>
                    <a:pt x="3601212" y="106680"/>
                  </a:lnTo>
                  <a:lnTo>
                    <a:pt x="2731008" y="121920"/>
                  </a:lnTo>
                  <a:lnTo>
                    <a:pt x="1940052" y="137160"/>
                  </a:lnTo>
                  <a:lnTo>
                    <a:pt x="1240536" y="153924"/>
                  </a:lnTo>
                  <a:lnTo>
                    <a:pt x="384048" y="175260"/>
                  </a:lnTo>
                  <a:lnTo>
                    <a:pt x="0" y="185928"/>
                  </a:lnTo>
                  <a:lnTo>
                    <a:pt x="0" y="481584"/>
                  </a:lnTo>
                  <a:lnTo>
                    <a:pt x="262128" y="460248"/>
                  </a:lnTo>
                  <a:lnTo>
                    <a:pt x="853440" y="414528"/>
                  </a:lnTo>
                  <a:lnTo>
                    <a:pt x="1522476" y="364236"/>
                  </a:lnTo>
                  <a:lnTo>
                    <a:pt x="2255520" y="310896"/>
                  </a:lnTo>
                  <a:lnTo>
                    <a:pt x="3041904" y="256032"/>
                  </a:lnTo>
                  <a:lnTo>
                    <a:pt x="3867912" y="202692"/>
                  </a:lnTo>
                  <a:lnTo>
                    <a:pt x="4722876" y="149352"/>
                  </a:lnTo>
                  <a:lnTo>
                    <a:pt x="5596128" y="100584"/>
                  </a:lnTo>
                  <a:lnTo>
                    <a:pt x="6036564" y="77724"/>
                  </a:lnTo>
                  <a:close/>
                </a:path>
                <a:path w="10692765" h="518159">
                  <a:moveTo>
                    <a:pt x="10692384" y="0"/>
                  </a:moveTo>
                  <a:lnTo>
                    <a:pt x="10460736" y="4572"/>
                  </a:lnTo>
                  <a:lnTo>
                    <a:pt x="10006584" y="18288"/>
                  </a:lnTo>
                  <a:lnTo>
                    <a:pt x="9560052" y="32004"/>
                  </a:lnTo>
                  <a:lnTo>
                    <a:pt x="9125712" y="47244"/>
                  </a:lnTo>
                  <a:lnTo>
                    <a:pt x="8702040" y="64008"/>
                  </a:lnTo>
                  <a:lnTo>
                    <a:pt x="8285988" y="80772"/>
                  </a:lnTo>
                  <a:lnTo>
                    <a:pt x="7882128" y="100584"/>
                  </a:lnTo>
                  <a:lnTo>
                    <a:pt x="7487412" y="118872"/>
                  </a:lnTo>
                  <a:lnTo>
                    <a:pt x="7103364" y="140208"/>
                  </a:lnTo>
                  <a:lnTo>
                    <a:pt x="6726936" y="161544"/>
                  </a:lnTo>
                  <a:lnTo>
                    <a:pt x="6361176" y="182880"/>
                  </a:lnTo>
                  <a:lnTo>
                    <a:pt x="6004560" y="205740"/>
                  </a:lnTo>
                  <a:lnTo>
                    <a:pt x="5487924" y="242316"/>
                  </a:lnTo>
                  <a:lnTo>
                    <a:pt x="4831080" y="291084"/>
                  </a:lnTo>
                  <a:lnTo>
                    <a:pt x="4518660" y="316992"/>
                  </a:lnTo>
                  <a:lnTo>
                    <a:pt x="4642104" y="315468"/>
                  </a:lnTo>
                  <a:lnTo>
                    <a:pt x="4920996" y="310896"/>
                  </a:lnTo>
                  <a:lnTo>
                    <a:pt x="5237988" y="307848"/>
                  </a:lnTo>
                  <a:lnTo>
                    <a:pt x="5582412" y="304800"/>
                  </a:lnTo>
                  <a:lnTo>
                    <a:pt x="6347460" y="304800"/>
                  </a:lnTo>
                  <a:lnTo>
                    <a:pt x="6760464" y="309372"/>
                  </a:lnTo>
                  <a:lnTo>
                    <a:pt x="7184136" y="315468"/>
                  </a:lnTo>
                  <a:lnTo>
                    <a:pt x="7616952" y="323088"/>
                  </a:lnTo>
                  <a:lnTo>
                    <a:pt x="8055864" y="335280"/>
                  </a:lnTo>
                  <a:lnTo>
                    <a:pt x="8490204" y="352044"/>
                  </a:lnTo>
                  <a:lnTo>
                    <a:pt x="8924544" y="370332"/>
                  </a:lnTo>
                  <a:lnTo>
                    <a:pt x="9241536" y="388620"/>
                  </a:lnTo>
                  <a:lnTo>
                    <a:pt x="9450324" y="402336"/>
                  </a:lnTo>
                  <a:lnTo>
                    <a:pt x="9657588" y="416052"/>
                  </a:lnTo>
                  <a:lnTo>
                    <a:pt x="9855708" y="431292"/>
                  </a:lnTo>
                  <a:lnTo>
                    <a:pt x="10053828" y="448056"/>
                  </a:lnTo>
                  <a:lnTo>
                    <a:pt x="10241280" y="466344"/>
                  </a:lnTo>
                  <a:lnTo>
                    <a:pt x="10428732" y="486156"/>
                  </a:lnTo>
                  <a:lnTo>
                    <a:pt x="10605516" y="507492"/>
                  </a:lnTo>
                  <a:lnTo>
                    <a:pt x="10692384" y="518160"/>
                  </a:lnTo>
                  <a:lnTo>
                    <a:pt x="10692384" y="0"/>
                  </a:lnTo>
                  <a:close/>
                </a:path>
              </a:pathLst>
            </a:custGeom>
            <a:solidFill>
              <a:srgbClr val="9CC3E6"/>
            </a:solidFill>
          </p:spPr>
          <p:txBody>
            <a:bodyPr wrap="square" lIns="0" tIns="0" rIns="0" bIns="0" rtlCol="0"/>
            <a:lstStyle/>
            <a:p>
              <a:endParaRPr/>
            </a:p>
          </p:txBody>
        </p:sp>
        <p:sp>
          <p:nvSpPr>
            <p:cNvPr id="4" name="object 4"/>
            <p:cNvSpPr/>
            <p:nvPr/>
          </p:nvSpPr>
          <p:spPr>
            <a:xfrm>
              <a:off x="1404" y="771143"/>
              <a:ext cx="10692765" cy="868680"/>
            </a:xfrm>
            <a:custGeom>
              <a:avLst/>
              <a:gdLst/>
              <a:ahLst/>
              <a:cxnLst/>
              <a:rect l="l" t="t" r="r" b="b"/>
              <a:pathLst>
                <a:path w="10692765" h="868680">
                  <a:moveTo>
                    <a:pt x="10692380" y="15239"/>
                  </a:moveTo>
                  <a:lnTo>
                    <a:pt x="10692380" y="0"/>
                  </a:lnTo>
                  <a:lnTo>
                    <a:pt x="10649708" y="0"/>
                  </a:lnTo>
                  <a:lnTo>
                    <a:pt x="9508232" y="0"/>
                  </a:lnTo>
                  <a:lnTo>
                    <a:pt x="9247628" y="4571"/>
                  </a:lnTo>
                  <a:lnTo>
                    <a:pt x="8700512" y="16763"/>
                  </a:lnTo>
                  <a:lnTo>
                    <a:pt x="8116820" y="33527"/>
                  </a:lnTo>
                  <a:lnTo>
                    <a:pt x="7499600" y="54863"/>
                  </a:lnTo>
                  <a:lnTo>
                    <a:pt x="6850376" y="82295"/>
                  </a:lnTo>
                  <a:lnTo>
                    <a:pt x="6167625" y="114299"/>
                  </a:lnTo>
                  <a:lnTo>
                    <a:pt x="5452869" y="152399"/>
                  </a:lnTo>
                  <a:lnTo>
                    <a:pt x="4707633" y="193547"/>
                  </a:lnTo>
                  <a:lnTo>
                    <a:pt x="4320537" y="217931"/>
                  </a:lnTo>
                  <a:lnTo>
                    <a:pt x="3998973" y="237743"/>
                  </a:lnTo>
                  <a:lnTo>
                    <a:pt x="3371085" y="277367"/>
                  </a:lnTo>
                  <a:lnTo>
                    <a:pt x="2764533" y="318515"/>
                  </a:lnTo>
                  <a:lnTo>
                    <a:pt x="2180841" y="359663"/>
                  </a:lnTo>
                  <a:lnTo>
                    <a:pt x="1362456" y="419099"/>
                  </a:lnTo>
                  <a:lnTo>
                    <a:pt x="403860" y="492251"/>
                  </a:lnTo>
                  <a:lnTo>
                    <a:pt x="0" y="524255"/>
                  </a:lnTo>
                  <a:lnTo>
                    <a:pt x="0" y="868679"/>
                  </a:lnTo>
                  <a:lnTo>
                    <a:pt x="153924" y="844295"/>
                  </a:lnTo>
                  <a:lnTo>
                    <a:pt x="492252" y="790955"/>
                  </a:lnTo>
                  <a:lnTo>
                    <a:pt x="873252" y="734567"/>
                  </a:lnTo>
                  <a:lnTo>
                    <a:pt x="1301496" y="675131"/>
                  </a:lnTo>
                  <a:lnTo>
                    <a:pt x="1775457" y="614171"/>
                  </a:lnTo>
                  <a:lnTo>
                    <a:pt x="2293617" y="551687"/>
                  </a:lnTo>
                  <a:lnTo>
                    <a:pt x="2857497" y="489203"/>
                  </a:lnTo>
                  <a:lnTo>
                    <a:pt x="3471669" y="426719"/>
                  </a:lnTo>
                  <a:lnTo>
                    <a:pt x="3962397" y="380999"/>
                  </a:lnTo>
                  <a:lnTo>
                    <a:pt x="4303773" y="350519"/>
                  </a:lnTo>
                  <a:lnTo>
                    <a:pt x="4655817" y="321563"/>
                  </a:lnTo>
                  <a:lnTo>
                    <a:pt x="5023101" y="292607"/>
                  </a:lnTo>
                  <a:lnTo>
                    <a:pt x="5401053" y="263651"/>
                  </a:lnTo>
                  <a:lnTo>
                    <a:pt x="5792721" y="236219"/>
                  </a:lnTo>
                  <a:lnTo>
                    <a:pt x="6195057" y="208787"/>
                  </a:lnTo>
                  <a:lnTo>
                    <a:pt x="6608060" y="184403"/>
                  </a:lnTo>
                  <a:lnTo>
                    <a:pt x="7036304" y="158495"/>
                  </a:lnTo>
                  <a:lnTo>
                    <a:pt x="7478264" y="135635"/>
                  </a:lnTo>
                  <a:lnTo>
                    <a:pt x="7929368" y="112775"/>
                  </a:lnTo>
                  <a:lnTo>
                    <a:pt x="8394188" y="91439"/>
                  </a:lnTo>
                  <a:lnTo>
                    <a:pt x="8874248" y="71627"/>
                  </a:lnTo>
                  <a:lnTo>
                    <a:pt x="9364976" y="53339"/>
                  </a:lnTo>
                  <a:lnTo>
                    <a:pt x="9867896" y="38099"/>
                  </a:lnTo>
                  <a:lnTo>
                    <a:pt x="10386056" y="22859"/>
                  </a:lnTo>
                  <a:lnTo>
                    <a:pt x="10649708" y="15239"/>
                  </a:lnTo>
                  <a:lnTo>
                    <a:pt x="10692380" y="15239"/>
                  </a:lnTo>
                  <a:close/>
                </a:path>
              </a:pathLst>
            </a:custGeom>
            <a:solidFill>
              <a:srgbClr val="56C3CA"/>
            </a:solidFill>
          </p:spPr>
          <p:txBody>
            <a:bodyPr wrap="square" lIns="0" tIns="0" rIns="0" bIns="0" rtlCol="0"/>
            <a:lstStyle/>
            <a:p>
              <a:endParaRPr/>
            </a:p>
          </p:txBody>
        </p:sp>
        <p:sp>
          <p:nvSpPr>
            <p:cNvPr id="5" name="object 5"/>
            <p:cNvSpPr/>
            <p:nvPr/>
          </p:nvSpPr>
          <p:spPr>
            <a:xfrm>
              <a:off x="124848" y="877823"/>
              <a:ext cx="3324225" cy="620395"/>
            </a:xfrm>
            <a:custGeom>
              <a:avLst/>
              <a:gdLst/>
              <a:ahLst/>
              <a:cxnLst/>
              <a:rect l="l" t="t" r="r" b="b"/>
              <a:pathLst>
                <a:path w="3324225" h="620394">
                  <a:moveTo>
                    <a:pt x="3323841" y="516635"/>
                  </a:moveTo>
                  <a:lnTo>
                    <a:pt x="3323841" y="103631"/>
                  </a:lnTo>
                  <a:lnTo>
                    <a:pt x="3315816" y="63007"/>
                  </a:lnTo>
                  <a:lnTo>
                    <a:pt x="3293932" y="30098"/>
                  </a:lnTo>
                  <a:lnTo>
                    <a:pt x="3261476" y="8048"/>
                  </a:lnTo>
                  <a:lnTo>
                    <a:pt x="3221733" y="0"/>
                  </a:lnTo>
                  <a:lnTo>
                    <a:pt x="103632" y="0"/>
                  </a:lnTo>
                  <a:lnTo>
                    <a:pt x="63650" y="8048"/>
                  </a:lnTo>
                  <a:lnTo>
                    <a:pt x="30670" y="30098"/>
                  </a:lnTo>
                  <a:lnTo>
                    <a:pt x="8262" y="63007"/>
                  </a:lnTo>
                  <a:lnTo>
                    <a:pt x="0" y="103631"/>
                  </a:lnTo>
                  <a:lnTo>
                    <a:pt x="0" y="516635"/>
                  </a:lnTo>
                  <a:lnTo>
                    <a:pt x="8262" y="556617"/>
                  </a:lnTo>
                  <a:lnTo>
                    <a:pt x="30670" y="589597"/>
                  </a:lnTo>
                  <a:lnTo>
                    <a:pt x="63650" y="612005"/>
                  </a:lnTo>
                  <a:lnTo>
                    <a:pt x="103632" y="620267"/>
                  </a:lnTo>
                  <a:lnTo>
                    <a:pt x="3221733" y="620267"/>
                  </a:lnTo>
                  <a:lnTo>
                    <a:pt x="3261476" y="612005"/>
                  </a:lnTo>
                  <a:lnTo>
                    <a:pt x="3293932" y="589597"/>
                  </a:lnTo>
                  <a:lnTo>
                    <a:pt x="3315816" y="556617"/>
                  </a:lnTo>
                  <a:lnTo>
                    <a:pt x="3323841" y="516635"/>
                  </a:lnTo>
                  <a:close/>
                </a:path>
              </a:pathLst>
            </a:custGeom>
            <a:solidFill>
              <a:srgbClr val="FFFFFF"/>
            </a:solidFill>
          </p:spPr>
          <p:txBody>
            <a:bodyPr wrap="square" lIns="0" tIns="0" rIns="0" bIns="0" rtlCol="0"/>
            <a:lstStyle/>
            <a:p>
              <a:endParaRPr/>
            </a:p>
          </p:txBody>
        </p:sp>
        <p:sp>
          <p:nvSpPr>
            <p:cNvPr id="6" name="object 6"/>
            <p:cNvSpPr/>
            <p:nvPr/>
          </p:nvSpPr>
          <p:spPr>
            <a:xfrm>
              <a:off x="124848" y="877823"/>
              <a:ext cx="3324225" cy="620395"/>
            </a:xfrm>
            <a:custGeom>
              <a:avLst/>
              <a:gdLst/>
              <a:ahLst/>
              <a:cxnLst/>
              <a:rect l="l" t="t" r="r" b="b"/>
              <a:pathLst>
                <a:path w="3324225" h="620394">
                  <a:moveTo>
                    <a:pt x="0" y="103631"/>
                  </a:moveTo>
                  <a:lnTo>
                    <a:pt x="8262" y="63007"/>
                  </a:lnTo>
                  <a:lnTo>
                    <a:pt x="30670" y="30098"/>
                  </a:lnTo>
                  <a:lnTo>
                    <a:pt x="63650" y="8048"/>
                  </a:lnTo>
                  <a:lnTo>
                    <a:pt x="103632" y="0"/>
                  </a:lnTo>
                  <a:lnTo>
                    <a:pt x="3221733" y="0"/>
                  </a:lnTo>
                  <a:lnTo>
                    <a:pt x="3261476" y="8048"/>
                  </a:lnTo>
                  <a:lnTo>
                    <a:pt x="3293932" y="30098"/>
                  </a:lnTo>
                  <a:lnTo>
                    <a:pt x="3315816" y="63007"/>
                  </a:lnTo>
                  <a:lnTo>
                    <a:pt x="3323841" y="103631"/>
                  </a:lnTo>
                  <a:lnTo>
                    <a:pt x="3323841" y="516635"/>
                  </a:lnTo>
                  <a:lnTo>
                    <a:pt x="3315816" y="556617"/>
                  </a:lnTo>
                  <a:lnTo>
                    <a:pt x="3293932" y="589597"/>
                  </a:lnTo>
                  <a:lnTo>
                    <a:pt x="3261476" y="612005"/>
                  </a:lnTo>
                  <a:lnTo>
                    <a:pt x="3221733" y="620267"/>
                  </a:lnTo>
                  <a:lnTo>
                    <a:pt x="103632" y="620267"/>
                  </a:lnTo>
                  <a:lnTo>
                    <a:pt x="63650" y="612005"/>
                  </a:lnTo>
                  <a:lnTo>
                    <a:pt x="30670" y="589597"/>
                  </a:lnTo>
                  <a:lnTo>
                    <a:pt x="8262" y="556617"/>
                  </a:lnTo>
                  <a:lnTo>
                    <a:pt x="0" y="516635"/>
                  </a:lnTo>
                  <a:lnTo>
                    <a:pt x="0" y="103631"/>
                  </a:lnTo>
                  <a:close/>
                </a:path>
              </a:pathLst>
            </a:custGeom>
            <a:ln w="16705">
              <a:solidFill>
                <a:srgbClr val="000094"/>
              </a:solidFill>
            </a:ln>
          </p:spPr>
          <p:txBody>
            <a:bodyPr wrap="square" lIns="0" tIns="0" rIns="0" bIns="0" rtlCol="0"/>
            <a:lstStyle/>
            <a:p>
              <a:endParaRPr/>
            </a:p>
          </p:txBody>
        </p:sp>
      </p:grpSp>
      <p:sp>
        <p:nvSpPr>
          <p:cNvPr id="7" name="object 7"/>
          <p:cNvSpPr txBox="1">
            <a:spLocks noGrp="1"/>
          </p:cNvSpPr>
          <p:nvPr>
            <p:ph type="title"/>
          </p:nvPr>
        </p:nvSpPr>
        <p:spPr>
          <a:xfrm>
            <a:off x="185114" y="1011225"/>
            <a:ext cx="3203692" cy="335989"/>
          </a:xfrm>
          <a:prstGeom prst="rect">
            <a:avLst/>
          </a:prstGeom>
        </p:spPr>
        <p:txBody>
          <a:bodyPr vert="horz" wrap="square" lIns="0" tIns="12700" rIns="0" bIns="0" rtlCol="0">
            <a:spAutoFit/>
          </a:bodyPr>
          <a:lstStyle/>
          <a:p>
            <a:pPr marL="1905" algn="ctr">
              <a:lnSpc>
                <a:spcPct val="100000"/>
              </a:lnSpc>
              <a:spcBef>
                <a:spcPts val="100"/>
              </a:spcBef>
            </a:pPr>
            <a:r>
              <a:rPr lang="en-US" sz="2100" b="1" i="1" dirty="0">
                <a:solidFill>
                  <a:srgbClr val="1F3763"/>
                </a:solidFill>
                <a:latin typeface="Arial"/>
                <a:cs typeface="Arial"/>
              </a:rPr>
              <a:t>Background information</a:t>
            </a:r>
            <a:endParaRPr sz="1550" dirty="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dirty="0"/>
              <a:t>7</a:t>
            </a:fld>
            <a:endParaRPr dirty="0"/>
          </a:p>
        </p:txBody>
      </p:sp>
      <p:sp>
        <p:nvSpPr>
          <p:cNvPr id="9" name="Rectangle 8">
            <a:extLst>
              <a:ext uri="{FF2B5EF4-FFF2-40B4-BE49-F238E27FC236}">
                <a16:creationId xmlns:a16="http://schemas.microsoft.com/office/drawing/2014/main" id="{4C4080EE-5F78-49D4-AE0E-FF05D3AE10BE}"/>
              </a:ext>
            </a:extLst>
          </p:cNvPr>
          <p:cNvSpPr/>
          <p:nvPr/>
        </p:nvSpPr>
        <p:spPr>
          <a:xfrm>
            <a:off x="317500" y="1631620"/>
            <a:ext cx="10200013" cy="2126864"/>
          </a:xfrm>
          <a:prstGeom prst="rect">
            <a:avLst/>
          </a:prstGeom>
        </p:spPr>
        <p:txBody>
          <a:bodyPr wrap="square">
            <a:spAutoFit/>
          </a:bodyPr>
          <a:lstStyle/>
          <a:p>
            <a:pPr marL="57150">
              <a:lnSpc>
                <a:spcPct val="150000"/>
              </a:lnSpc>
            </a:pPr>
            <a:r>
              <a:rPr lang="en-US" b="1" dirty="0">
                <a:latin typeface="+mj-lt"/>
              </a:rPr>
              <a:t>Absolute rating and nominal rating: </a:t>
            </a:r>
          </a:p>
          <a:p>
            <a:pPr marL="342900" indent="-285750">
              <a:lnSpc>
                <a:spcPct val="150000"/>
              </a:lnSpc>
              <a:buFont typeface="Arial" panose="020B0604020202020204" pitchFamily="34" charset="0"/>
              <a:buChar char="•"/>
            </a:pPr>
            <a:r>
              <a:rPr lang="en-US" dirty="0">
                <a:latin typeface="+mj-lt"/>
              </a:rPr>
              <a:t>A </a:t>
            </a:r>
            <a:r>
              <a:rPr lang="en-US" b="1" dirty="0">
                <a:latin typeface="+mj-lt"/>
              </a:rPr>
              <a:t>nominal rating </a:t>
            </a:r>
            <a:r>
              <a:rPr lang="en-US" dirty="0">
                <a:latin typeface="+mj-lt"/>
              </a:rPr>
              <a:t>means that the filter will remove 90% of particles of that micron rating, while an </a:t>
            </a:r>
            <a:r>
              <a:rPr lang="en-US" b="1" dirty="0">
                <a:latin typeface="+mj-lt"/>
              </a:rPr>
              <a:t>absolute</a:t>
            </a:r>
            <a:r>
              <a:rPr lang="en-US" dirty="0">
                <a:latin typeface="+mj-lt"/>
              </a:rPr>
              <a:t> rating guarantees 99.98% removal of all particles of that micron rating.</a:t>
            </a:r>
          </a:p>
          <a:p>
            <a:pPr marL="342900" indent="-285750">
              <a:lnSpc>
                <a:spcPct val="150000"/>
              </a:lnSpc>
              <a:buFont typeface="Arial" panose="020B0604020202020204" pitchFamily="34" charset="0"/>
              <a:buChar char="•"/>
            </a:pPr>
            <a:r>
              <a:rPr lang="en-US" dirty="0">
                <a:latin typeface="+mj-lt"/>
              </a:rPr>
              <a:t>Absolute filters are a good choice if you want to eliminate a specific contaminant, but nominal filters are the most commonly used.</a:t>
            </a:r>
          </a:p>
        </p:txBody>
      </p:sp>
      <p:pic>
        <p:nvPicPr>
          <p:cNvPr id="12" name="Picture 2" descr="What is a Sediment Filter &amp; How Does it Work?">
            <a:extLst>
              <a:ext uri="{FF2B5EF4-FFF2-40B4-BE49-F238E27FC236}">
                <a16:creationId xmlns:a16="http://schemas.microsoft.com/office/drawing/2014/main" id="{325EF02A-263C-4FCA-8AE6-CEEDEA508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1300" y="3489639"/>
            <a:ext cx="4724400" cy="3070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678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04" y="771143"/>
            <a:ext cx="10692765" cy="868680"/>
            <a:chOff x="1404" y="771143"/>
            <a:chExt cx="10692765" cy="868680"/>
          </a:xfrm>
        </p:grpSpPr>
        <p:sp>
          <p:nvSpPr>
            <p:cNvPr id="3" name="object 3"/>
            <p:cNvSpPr/>
            <p:nvPr/>
          </p:nvSpPr>
          <p:spPr>
            <a:xfrm>
              <a:off x="1397" y="800099"/>
              <a:ext cx="10692765" cy="518159"/>
            </a:xfrm>
            <a:custGeom>
              <a:avLst/>
              <a:gdLst/>
              <a:ahLst/>
              <a:cxnLst/>
              <a:rect l="l" t="t" r="r" b="b"/>
              <a:pathLst>
                <a:path w="10692765" h="518159">
                  <a:moveTo>
                    <a:pt x="6036564" y="77724"/>
                  </a:moveTo>
                  <a:lnTo>
                    <a:pt x="5526024" y="82296"/>
                  </a:lnTo>
                  <a:lnTo>
                    <a:pt x="4538472" y="92964"/>
                  </a:lnTo>
                  <a:lnTo>
                    <a:pt x="3601212" y="106680"/>
                  </a:lnTo>
                  <a:lnTo>
                    <a:pt x="2731008" y="121920"/>
                  </a:lnTo>
                  <a:lnTo>
                    <a:pt x="1940052" y="137160"/>
                  </a:lnTo>
                  <a:lnTo>
                    <a:pt x="1240536" y="153924"/>
                  </a:lnTo>
                  <a:lnTo>
                    <a:pt x="384048" y="175260"/>
                  </a:lnTo>
                  <a:lnTo>
                    <a:pt x="0" y="185928"/>
                  </a:lnTo>
                  <a:lnTo>
                    <a:pt x="0" y="481584"/>
                  </a:lnTo>
                  <a:lnTo>
                    <a:pt x="262128" y="460248"/>
                  </a:lnTo>
                  <a:lnTo>
                    <a:pt x="853440" y="414528"/>
                  </a:lnTo>
                  <a:lnTo>
                    <a:pt x="1522476" y="364236"/>
                  </a:lnTo>
                  <a:lnTo>
                    <a:pt x="2255520" y="310896"/>
                  </a:lnTo>
                  <a:lnTo>
                    <a:pt x="3041904" y="256032"/>
                  </a:lnTo>
                  <a:lnTo>
                    <a:pt x="3867912" y="202692"/>
                  </a:lnTo>
                  <a:lnTo>
                    <a:pt x="4722876" y="149352"/>
                  </a:lnTo>
                  <a:lnTo>
                    <a:pt x="5596128" y="100584"/>
                  </a:lnTo>
                  <a:lnTo>
                    <a:pt x="6036564" y="77724"/>
                  </a:lnTo>
                  <a:close/>
                </a:path>
                <a:path w="10692765" h="518159">
                  <a:moveTo>
                    <a:pt x="10692384" y="0"/>
                  </a:moveTo>
                  <a:lnTo>
                    <a:pt x="10460736" y="4572"/>
                  </a:lnTo>
                  <a:lnTo>
                    <a:pt x="10006584" y="18288"/>
                  </a:lnTo>
                  <a:lnTo>
                    <a:pt x="9560052" y="32004"/>
                  </a:lnTo>
                  <a:lnTo>
                    <a:pt x="9125712" y="47244"/>
                  </a:lnTo>
                  <a:lnTo>
                    <a:pt x="8702040" y="64008"/>
                  </a:lnTo>
                  <a:lnTo>
                    <a:pt x="8285988" y="80772"/>
                  </a:lnTo>
                  <a:lnTo>
                    <a:pt x="7882128" y="100584"/>
                  </a:lnTo>
                  <a:lnTo>
                    <a:pt x="7487412" y="118872"/>
                  </a:lnTo>
                  <a:lnTo>
                    <a:pt x="7103364" y="140208"/>
                  </a:lnTo>
                  <a:lnTo>
                    <a:pt x="6726936" y="161544"/>
                  </a:lnTo>
                  <a:lnTo>
                    <a:pt x="6361176" y="182880"/>
                  </a:lnTo>
                  <a:lnTo>
                    <a:pt x="6004560" y="205740"/>
                  </a:lnTo>
                  <a:lnTo>
                    <a:pt x="5487924" y="242316"/>
                  </a:lnTo>
                  <a:lnTo>
                    <a:pt x="4831080" y="291084"/>
                  </a:lnTo>
                  <a:lnTo>
                    <a:pt x="4518660" y="316992"/>
                  </a:lnTo>
                  <a:lnTo>
                    <a:pt x="4642104" y="315468"/>
                  </a:lnTo>
                  <a:lnTo>
                    <a:pt x="4920996" y="310896"/>
                  </a:lnTo>
                  <a:lnTo>
                    <a:pt x="5237988" y="307848"/>
                  </a:lnTo>
                  <a:lnTo>
                    <a:pt x="5582412" y="304800"/>
                  </a:lnTo>
                  <a:lnTo>
                    <a:pt x="6347460" y="304800"/>
                  </a:lnTo>
                  <a:lnTo>
                    <a:pt x="6760464" y="309372"/>
                  </a:lnTo>
                  <a:lnTo>
                    <a:pt x="7184136" y="315468"/>
                  </a:lnTo>
                  <a:lnTo>
                    <a:pt x="7616952" y="323088"/>
                  </a:lnTo>
                  <a:lnTo>
                    <a:pt x="8055864" y="335280"/>
                  </a:lnTo>
                  <a:lnTo>
                    <a:pt x="8490204" y="352044"/>
                  </a:lnTo>
                  <a:lnTo>
                    <a:pt x="8924544" y="370332"/>
                  </a:lnTo>
                  <a:lnTo>
                    <a:pt x="9241536" y="388620"/>
                  </a:lnTo>
                  <a:lnTo>
                    <a:pt x="9450324" y="402336"/>
                  </a:lnTo>
                  <a:lnTo>
                    <a:pt x="9657588" y="416052"/>
                  </a:lnTo>
                  <a:lnTo>
                    <a:pt x="9855708" y="431292"/>
                  </a:lnTo>
                  <a:lnTo>
                    <a:pt x="10053828" y="448056"/>
                  </a:lnTo>
                  <a:lnTo>
                    <a:pt x="10241280" y="466344"/>
                  </a:lnTo>
                  <a:lnTo>
                    <a:pt x="10428732" y="486156"/>
                  </a:lnTo>
                  <a:lnTo>
                    <a:pt x="10605516" y="507492"/>
                  </a:lnTo>
                  <a:lnTo>
                    <a:pt x="10692384" y="518160"/>
                  </a:lnTo>
                  <a:lnTo>
                    <a:pt x="10692384" y="0"/>
                  </a:lnTo>
                  <a:close/>
                </a:path>
              </a:pathLst>
            </a:custGeom>
            <a:solidFill>
              <a:srgbClr val="9CC3E6"/>
            </a:solidFill>
          </p:spPr>
          <p:txBody>
            <a:bodyPr wrap="square" lIns="0" tIns="0" rIns="0" bIns="0" rtlCol="0"/>
            <a:lstStyle/>
            <a:p>
              <a:endParaRPr/>
            </a:p>
          </p:txBody>
        </p:sp>
        <p:sp>
          <p:nvSpPr>
            <p:cNvPr id="4" name="object 4"/>
            <p:cNvSpPr/>
            <p:nvPr/>
          </p:nvSpPr>
          <p:spPr>
            <a:xfrm>
              <a:off x="1404" y="771143"/>
              <a:ext cx="10692765" cy="868680"/>
            </a:xfrm>
            <a:custGeom>
              <a:avLst/>
              <a:gdLst/>
              <a:ahLst/>
              <a:cxnLst/>
              <a:rect l="l" t="t" r="r" b="b"/>
              <a:pathLst>
                <a:path w="10692765" h="868680">
                  <a:moveTo>
                    <a:pt x="10692380" y="15239"/>
                  </a:moveTo>
                  <a:lnTo>
                    <a:pt x="10692380" y="0"/>
                  </a:lnTo>
                  <a:lnTo>
                    <a:pt x="10649708" y="0"/>
                  </a:lnTo>
                  <a:lnTo>
                    <a:pt x="9508232" y="0"/>
                  </a:lnTo>
                  <a:lnTo>
                    <a:pt x="9247628" y="4571"/>
                  </a:lnTo>
                  <a:lnTo>
                    <a:pt x="8700512" y="16763"/>
                  </a:lnTo>
                  <a:lnTo>
                    <a:pt x="8116820" y="33527"/>
                  </a:lnTo>
                  <a:lnTo>
                    <a:pt x="7499600" y="54863"/>
                  </a:lnTo>
                  <a:lnTo>
                    <a:pt x="6850376" y="82295"/>
                  </a:lnTo>
                  <a:lnTo>
                    <a:pt x="6167625" y="114299"/>
                  </a:lnTo>
                  <a:lnTo>
                    <a:pt x="5452869" y="152399"/>
                  </a:lnTo>
                  <a:lnTo>
                    <a:pt x="4707633" y="193547"/>
                  </a:lnTo>
                  <a:lnTo>
                    <a:pt x="4320537" y="217931"/>
                  </a:lnTo>
                  <a:lnTo>
                    <a:pt x="3998973" y="237743"/>
                  </a:lnTo>
                  <a:lnTo>
                    <a:pt x="3371085" y="277367"/>
                  </a:lnTo>
                  <a:lnTo>
                    <a:pt x="2764533" y="318515"/>
                  </a:lnTo>
                  <a:lnTo>
                    <a:pt x="2180841" y="359663"/>
                  </a:lnTo>
                  <a:lnTo>
                    <a:pt x="1362456" y="419099"/>
                  </a:lnTo>
                  <a:lnTo>
                    <a:pt x="403860" y="492251"/>
                  </a:lnTo>
                  <a:lnTo>
                    <a:pt x="0" y="524255"/>
                  </a:lnTo>
                  <a:lnTo>
                    <a:pt x="0" y="868679"/>
                  </a:lnTo>
                  <a:lnTo>
                    <a:pt x="153924" y="844295"/>
                  </a:lnTo>
                  <a:lnTo>
                    <a:pt x="492252" y="790955"/>
                  </a:lnTo>
                  <a:lnTo>
                    <a:pt x="873252" y="734567"/>
                  </a:lnTo>
                  <a:lnTo>
                    <a:pt x="1301496" y="675131"/>
                  </a:lnTo>
                  <a:lnTo>
                    <a:pt x="1775457" y="614171"/>
                  </a:lnTo>
                  <a:lnTo>
                    <a:pt x="2293617" y="551687"/>
                  </a:lnTo>
                  <a:lnTo>
                    <a:pt x="2857497" y="489203"/>
                  </a:lnTo>
                  <a:lnTo>
                    <a:pt x="3471669" y="426719"/>
                  </a:lnTo>
                  <a:lnTo>
                    <a:pt x="3962397" y="380999"/>
                  </a:lnTo>
                  <a:lnTo>
                    <a:pt x="4303773" y="350519"/>
                  </a:lnTo>
                  <a:lnTo>
                    <a:pt x="4655817" y="321563"/>
                  </a:lnTo>
                  <a:lnTo>
                    <a:pt x="5023101" y="292607"/>
                  </a:lnTo>
                  <a:lnTo>
                    <a:pt x="5401053" y="263651"/>
                  </a:lnTo>
                  <a:lnTo>
                    <a:pt x="5792721" y="236219"/>
                  </a:lnTo>
                  <a:lnTo>
                    <a:pt x="6195057" y="208787"/>
                  </a:lnTo>
                  <a:lnTo>
                    <a:pt x="6608060" y="184403"/>
                  </a:lnTo>
                  <a:lnTo>
                    <a:pt x="7036304" y="158495"/>
                  </a:lnTo>
                  <a:lnTo>
                    <a:pt x="7478264" y="135635"/>
                  </a:lnTo>
                  <a:lnTo>
                    <a:pt x="7929368" y="112775"/>
                  </a:lnTo>
                  <a:lnTo>
                    <a:pt x="8394188" y="91439"/>
                  </a:lnTo>
                  <a:lnTo>
                    <a:pt x="8874248" y="71627"/>
                  </a:lnTo>
                  <a:lnTo>
                    <a:pt x="9364976" y="53339"/>
                  </a:lnTo>
                  <a:lnTo>
                    <a:pt x="9867896" y="38099"/>
                  </a:lnTo>
                  <a:lnTo>
                    <a:pt x="10386056" y="22859"/>
                  </a:lnTo>
                  <a:lnTo>
                    <a:pt x="10649708" y="15239"/>
                  </a:lnTo>
                  <a:lnTo>
                    <a:pt x="10692380" y="15239"/>
                  </a:lnTo>
                  <a:close/>
                </a:path>
              </a:pathLst>
            </a:custGeom>
            <a:solidFill>
              <a:srgbClr val="56C3CA"/>
            </a:solidFill>
          </p:spPr>
          <p:txBody>
            <a:bodyPr wrap="square" lIns="0" tIns="0" rIns="0" bIns="0" rtlCol="0"/>
            <a:lstStyle/>
            <a:p>
              <a:endParaRPr/>
            </a:p>
          </p:txBody>
        </p:sp>
        <p:sp>
          <p:nvSpPr>
            <p:cNvPr id="5" name="object 5"/>
            <p:cNvSpPr/>
            <p:nvPr/>
          </p:nvSpPr>
          <p:spPr>
            <a:xfrm>
              <a:off x="124848" y="877823"/>
              <a:ext cx="3324225" cy="620395"/>
            </a:xfrm>
            <a:custGeom>
              <a:avLst/>
              <a:gdLst/>
              <a:ahLst/>
              <a:cxnLst/>
              <a:rect l="l" t="t" r="r" b="b"/>
              <a:pathLst>
                <a:path w="3324225" h="620394">
                  <a:moveTo>
                    <a:pt x="3323841" y="516635"/>
                  </a:moveTo>
                  <a:lnTo>
                    <a:pt x="3323841" y="103631"/>
                  </a:lnTo>
                  <a:lnTo>
                    <a:pt x="3315816" y="63007"/>
                  </a:lnTo>
                  <a:lnTo>
                    <a:pt x="3293932" y="30098"/>
                  </a:lnTo>
                  <a:lnTo>
                    <a:pt x="3261476" y="8048"/>
                  </a:lnTo>
                  <a:lnTo>
                    <a:pt x="3221733" y="0"/>
                  </a:lnTo>
                  <a:lnTo>
                    <a:pt x="103632" y="0"/>
                  </a:lnTo>
                  <a:lnTo>
                    <a:pt x="63650" y="8048"/>
                  </a:lnTo>
                  <a:lnTo>
                    <a:pt x="30670" y="30098"/>
                  </a:lnTo>
                  <a:lnTo>
                    <a:pt x="8262" y="63007"/>
                  </a:lnTo>
                  <a:lnTo>
                    <a:pt x="0" y="103631"/>
                  </a:lnTo>
                  <a:lnTo>
                    <a:pt x="0" y="516635"/>
                  </a:lnTo>
                  <a:lnTo>
                    <a:pt x="8262" y="556617"/>
                  </a:lnTo>
                  <a:lnTo>
                    <a:pt x="30670" y="589597"/>
                  </a:lnTo>
                  <a:lnTo>
                    <a:pt x="63650" y="612005"/>
                  </a:lnTo>
                  <a:lnTo>
                    <a:pt x="103632" y="620267"/>
                  </a:lnTo>
                  <a:lnTo>
                    <a:pt x="3221733" y="620267"/>
                  </a:lnTo>
                  <a:lnTo>
                    <a:pt x="3261476" y="612005"/>
                  </a:lnTo>
                  <a:lnTo>
                    <a:pt x="3293932" y="589597"/>
                  </a:lnTo>
                  <a:lnTo>
                    <a:pt x="3315816" y="556617"/>
                  </a:lnTo>
                  <a:lnTo>
                    <a:pt x="3323841" y="516635"/>
                  </a:lnTo>
                  <a:close/>
                </a:path>
              </a:pathLst>
            </a:custGeom>
            <a:solidFill>
              <a:srgbClr val="FFFFFF"/>
            </a:solidFill>
          </p:spPr>
          <p:txBody>
            <a:bodyPr wrap="square" lIns="0" tIns="0" rIns="0" bIns="0" rtlCol="0"/>
            <a:lstStyle/>
            <a:p>
              <a:endParaRPr/>
            </a:p>
          </p:txBody>
        </p:sp>
        <p:sp>
          <p:nvSpPr>
            <p:cNvPr id="6" name="object 6"/>
            <p:cNvSpPr/>
            <p:nvPr/>
          </p:nvSpPr>
          <p:spPr>
            <a:xfrm>
              <a:off x="124848" y="877823"/>
              <a:ext cx="3324225" cy="620395"/>
            </a:xfrm>
            <a:custGeom>
              <a:avLst/>
              <a:gdLst/>
              <a:ahLst/>
              <a:cxnLst/>
              <a:rect l="l" t="t" r="r" b="b"/>
              <a:pathLst>
                <a:path w="3324225" h="620394">
                  <a:moveTo>
                    <a:pt x="0" y="103631"/>
                  </a:moveTo>
                  <a:lnTo>
                    <a:pt x="8262" y="63007"/>
                  </a:lnTo>
                  <a:lnTo>
                    <a:pt x="30670" y="30098"/>
                  </a:lnTo>
                  <a:lnTo>
                    <a:pt x="63650" y="8048"/>
                  </a:lnTo>
                  <a:lnTo>
                    <a:pt x="103632" y="0"/>
                  </a:lnTo>
                  <a:lnTo>
                    <a:pt x="3221733" y="0"/>
                  </a:lnTo>
                  <a:lnTo>
                    <a:pt x="3261476" y="8048"/>
                  </a:lnTo>
                  <a:lnTo>
                    <a:pt x="3293932" y="30098"/>
                  </a:lnTo>
                  <a:lnTo>
                    <a:pt x="3315816" y="63007"/>
                  </a:lnTo>
                  <a:lnTo>
                    <a:pt x="3323841" y="103631"/>
                  </a:lnTo>
                  <a:lnTo>
                    <a:pt x="3323841" y="516635"/>
                  </a:lnTo>
                  <a:lnTo>
                    <a:pt x="3315816" y="556617"/>
                  </a:lnTo>
                  <a:lnTo>
                    <a:pt x="3293932" y="589597"/>
                  </a:lnTo>
                  <a:lnTo>
                    <a:pt x="3261476" y="612005"/>
                  </a:lnTo>
                  <a:lnTo>
                    <a:pt x="3221733" y="620267"/>
                  </a:lnTo>
                  <a:lnTo>
                    <a:pt x="103632" y="620267"/>
                  </a:lnTo>
                  <a:lnTo>
                    <a:pt x="63650" y="612005"/>
                  </a:lnTo>
                  <a:lnTo>
                    <a:pt x="30670" y="589597"/>
                  </a:lnTo>
                  <a:lnTo>
                    <a:pt x="8262" y="556617"/>
                  </a:lnTo>
                  <a:lnTo>
                    <a:pt x="0" y="516635"/>
                  </a:lnTo>
                  <a:lnTo>
                    <a:pt x="0" y="103631"/>
                  </a:lnTo>
                  <a:close/>
                </a:path>
              </a:pathLst>
            </a:custGeom>
            <a:ln w="16705">
              <a:solidFill>
                <a:srgbClr val="000094"/>
              </a:solidFill>
            </a:ln>
          </p:spPr>
          <p:txBody>
            <a:bodyPr wrap="square" lIns="0" tIns="0" rIns="0" bIns="0" rtlCol="0"/>
            <a:lstStyle/>
            <a:p>
              <a:endParaRPr/>
            </a:p>
          </p:txBody>
        </p:sp>
      </p:grpSp>
      <p:sp>
        <p:nvSpPr>
          <p:cNvPr id="7" name="object 7"/>
          <p:cNvSpPr txBox="1">
            <a:spLocks noGrp="1"/>
          </p:cNvSpPr>
          <p:nvPr>
            <p:ph type="title"/>
          </p:nvPr>
        </p:nvSpPr>
        <p:spPr>
          <a:xfrm>
            <a:off x="185114" y="1011225"/>
            <a:ext cx="3203692" cy="335989"/>
          </a:xfrm>
          <a:prstGeom prst="rect">
            <a:avLst/>
          </a:prstGeom>
        </p:spPr>
        <p:txBody>
          <a:bodyPr vert="horz" wrap="square" lIns="0" tIns="12700" rIns="0" bIns="0" rtlCol="0">
            <a:spAutoFit/>
          </a:bodyPr>
          <a:lstStyle/>
          <a:p>
            <a:pPr marL="1905" algn="ctr">
              <a:lnSpc>
                <a:spcPct val="100000"/>
              </a:lnSpc>
              <a:spcBef>
                <a:spcPts val="100"/>
              </a:spcBef>
            </a:pPr>
            <a:r>
              <a:rPr lang="en-US" sz="2100" b="1" i="1" dirty="0">
                <a:solidFill>
                  <a:srgbClr val="1F3763"/>
                </a:solidFill>
                <a:latin typeface="Arial"/>
                <a:cs typeface="Arial"/>
              </a:rPr>
              <a:t>Background information</a:t>
            </a:r>
            <a:endParaRPr sz="1550" dirty="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dirty="0"/>
              <a:t>8</a:t>
            </a:fld>
            <a:endParaRPr dirty="0"/>
          </a:p>
        </p:txBody>
      </p:sp>
      <p:sp>
        <p:nvSpPr>
          <p:cNvPr id="12" name="Rectangle 11">
            <a:extLst>
              <a:ext uri="{FF2B5EF4-FFF2-40B4-BE49-F238E27FC236}">
                <a16:creationId xmlns:a16="http://schemas.microsoft.com/office/drawing/2014/main" id="{6939101D-6945-441F-B5FF-7558EF70F1E8}"/>
              </a:ext>
            </a:extLst>
          </p:cNvPr>
          <p:cNvSpPr/>
          <p:nvPr/>
        </p:nvSpPr>
        <p:spPr>
          <a:xfrm>
            <a:off x="546100" y="1668779"/>
            <a:ext cx="9601200" cy="2819362"/>
          </a:xfrm>
          <a:prstGeom prst="rect">
            <a:avLst/>
          </a:prstGeom>
        </p:spPr>
        <p:txBody>
          <a:bodyPr wrap="square">
            <a:spAutoFit/>
          </a:bodyPr>
          <a:lstStyle/>
          <a:p>
            <a:pPr marL="57150">
              <a:lnSpc>
                <a:spcPct val="150000"/>
              </a:lnSpc>
            </a:pPr>
            <a:r>
              <a:rPr lang="en-US" b="1" dirty="0">
                <a:latin typeface="+mj-lt"/>
              </a:rPr>
              <a:t>Filter permeability: </a:t>
            </a:r>
          </a:p>
          <a:p>
            <a:pPr marL="57150"/>
            <a:endParaRPr lang="en-US" dirty="0">
              <a:latin typeface="+mj-lt"/>
            </a:endParaRPr>
          </a:p>
          <a:p>
            <a:pPr marL="342900" indent="-285750">
              <a:lnSpc>
                <a:spcPct val="150000"/>
              </a:lnSpc>
              <a:buFont typeface="Arial" panose="020B0604020202020204" pitchFamily="34" charset="0"/>
              <a:buChar char="•"/>
            </a:pPr>
            <a:r>
              <a:rPr lang="en-US" dirty="0">
                <a:latin typeface="+mj-lt"/>
              </a:rPr>
              <a:t>Filter permeability is a significant term used to </a:t>
            </a:r>
            <a:r>
              <a:rPr lang="en-US" i="1" dirty="0">
                <a:solidFill>
                  <a:srgbClr val="FF0000"/>
                </a:solidFill>
                <a:latin typeface="+mj-lt"/>
              </a:rPr>
              <a:t>measure the endothelial permeability to fluid</a:t>
            </a:r>
            <a:r>
              <a:rPr lang="en-US" dirty="0">
                <a:latin typeface="+mj-lt"/>
              </a:rPr>
              <a:t>. There exist permeable sheath in the walls of the filter that allows the fluid (oil, fuel, water) to get in and out.</a:t>
            </a:r>
            <a:r>
              <a:rPr lang="vi-VN" dirty="0">
                <a:latin typeface="+mj-lt"/>
              </a:rPr>
              <a:t> </a:t>
            </a:r>
            <a:r>
              <a:rPr lang="en-US" dirty="0">
                <a:latin typeface="+mj-lt"/>
              </a:rPr>
              <a:t>It related to pressure drop comprising of the filter medium, flow rate, fluid through it, fluid temperature, filtration time, filter size etc.</a:t>
            </a:r>
          </a:p>
          <a:p>
            <a:pPr marL="342900" indent="-285750">
              <a:lnSpc>
                <a:spcPct val="150000"/>
              </a:lnSpc>
              <a:buFont typeface="Arial" panose="020B0604020202020204" pitchFamily="34" charset="0"/>
              <a:buChar char="•"/>
            </a:pPr>
            <a:r>
              <a:rPr lang="en-US" dirty="0">
                <a:latin typeface="+mj-lt"/>
              </a:rPr>
              <a:t>The standard Unit of measurement for permeability is m</a:t>
            </a:r>
            <a:r>
              <a:rPr lang="en-US" baseline="30000" dirty="0">
                <a:latin typeface="+mj-lt"/>
              </a:rPr>
              <a:t>3</a:t>
            </a:r>
            <a:r>
              <a:rPr lang="en-US" dirty="0">
                <a:latin typeface="+mj-lt"/>
              </a:rPr>
              <a:t>/(h.m</a:t>
            </a:r>
            <a:r>
              <a:rPr lang="en-US" baseline="30000" dirty="0">
                <a:latin typeface="+mj-lt"/>
              </a:rPr>
              <a:t>2</a:t>
            </a:r>
            <a:r>
              <a:rPr lang="en-US" dirty="0">
                <a:latin typeface="+mj-lt"/>
              </a:rPr>
              <a:t>).</a:t>
            </a:r>
          </a:p>
        </p:txBody>
      </p:sp>
      <p:sp>
        <p:nvSpPr>
          <p:cNvPr id="10" name="Rectangle 9">
            <a:extLst>
              <a:ext uri="{FF2B5EF4-FFF2-40B4-BE49-F238E27FC236}">
                <a16:creationId xmlns:a16="http://schemas.microsoft.com/office/drawing/2014/main" id="{1336CAD6-7A95-493F-8A1C-521B7FFD3CE8}"/>
              </a:ext>
            </a:extLst>
          </p:cNvPr>
          <p:cNvSpPr/>
          <p:nvPr/>
        </p:nvSpPr>
        <p:spPr>
          <a:xfrm>
            <a:off x="1155700" y="5155390"/>
            <a:ext cx="2819400" cy="369332"/>
          </a:xfrm>
          <a:prstGeom prst="rect">
            <a:avLst/>
          </a:prstGeom>
        </p:spPr>
        <p:txBody>
          <a:bodyPr wrap="square">
            <a:spAutoFit/>
          </a:bodyPr>
          <a:lstStyle/>
          <a:p>
            <a:r>
              <a:rPr lang="en-US" b="1" dirty="0">
                <a:latin typeface="source_sans_prolight"/>
              </a:rPr>
              <a:t>Pa = Pd + </a:t>
            </a:r>
            <a:r>
              <a:rPr lang="en-US" b="1" dirty="0" err="1">
                <a:latin typeface="source_sans_prolight"/>
              </a:rPr>
              <a:t>Lp</a:t>
            </a:r>
            <a:r>
              <a:rPr lang="en-US" b="1" dirty="0">
                <a:latin typeface="source_sans_prolight"/>
              </a:rPr>
              <a:t> (1 – </a:t>
            </a:r>
            <a:r>
              <a:rPr lang="el-GR" b="1" dirty="0">
                <a:latin typeface="source_sans_prolight"/>
              </a:rPr>
              <a:t>σ) △</a:t>
            </a:r>
            <a:r>
              <a:rPr lang="en-US" b="1" dirty="0">
                <a:latin typeface="source_sans_prolight"/>
              </a:rPr>
              <a:t>P</a:t>
            </a:r>
            <a:endParaRPr lang="en-US" dirty="0"/>
          </a:p>
        </p:txBody>
      </p:sp>
      <p:sp>
        <p:nvSpPr>
          <p:cNvPr id="13" name="Rectangle 12">
            <a:extLst>
              <a:ext uri="{FF2B5EF4-FFF2-40B4-BE49-F238E27FC236}">
                <a16:creationId xmlns:a16="http://schemas.microsoft.com/office/drawing/2014/main" id="{94F718D7-0AE9-4554-8A9E-042731832F47}"/>
              </a:ext>
            </a:extLst>
          </p:cNvPr>
          <p:cNvSpPr/>
          <p:nvPr/>
        </p:nvSpPr>
        <p:spPr>
          <a:xfrm>
            <a:off x="3822700" y="4786058"/>
            <a:ext cx="5346700" cy="1477328"/>
          </a:xfrm>
          <a:prstGeom prst="rect">
            <a:avLst/>
          </a:prstGeom>
        </p:spPr>
        <p:txBody>
          <a:bodyPr>
            <a:spAutoFit/>
          </a:bodyPr>
          <a:lstStyle/>
          <a:p>
            <a:pPr indent="288925" fontAlgn="base">
              <a:buFont typeface="Arial" panose="020B0604020202020204" pitchFamily="34" charset="0"/>
              <a:buChar char="•"/>
            </a:pPr>
            <a:r>
              <a:rPr lang="en-US" dirty="0" err="1">
                <a:latin typeface="source_sans_prolight"/>
              </a:rPr>
              <a:t>L</a:t>
            </a:r>
            <a:r>
              <a:rPr lang="en-US" baseline="-25000" dirty="0" err="1">
                <a:latin typeface="inherit"/>
              </a:rPr>
              <a:t>p</a:t>
            </a:r>
            <a:r>
              <a:rPr lang="en-US" dirty="0">
                <a:latin typeface="source_sans_prolight"/>
              </a:rPr>
              <a:t> measuring the fluid filtration coefficient</a:t>
            </a:r>
          </a:p>
          <a:p>
            <a:pPr indent="288925" fontAlgn="base">
              <a:buFont typeface="Arial" panose="020B0604020202020204" pitchFamily="34" charset="0"/>
              <a:buChar char="•"/>
            </a:pPr>
            <a:r>
              <a:rPr lang="en-US" dirty="0">
                <a:latin typeface="source_sans_prolight"/>
              </a:rPr>
              <a:t>P</a:t>
            </a:r>
            <a:r>
              <a:rPr lang="en-US" baseline="-25000" dirty="0">
                <a:latin typeface="inherit"/>
              </a:rPr>
              <a:t>a</a:t>
            </a:r>
            <a:r>
              <a:rPr lang="en-US" dirty="0">
                <a:latin typeface="source_sans_prolight"/>
              </a:rPr>
              <a:t> measuring the apparent permeability</a:t>
            </a:r>
          </a:p>
          <a:p>
            <a:pPr indent="288925" fontAlgn="base">
              <a:buFont typeface="Arial" panose="020B0604020202020204" pitchFamily="34" charset="0"/>
              <a:buChar char="•"/>
            </a:pPr>
            <a:r>
              <a:rPr lang="en-US" dirty="0">
                <a:latin typeface="source_sans_prolight"/>
              </a:rPr>
              <a:t>P</a:t>
            </a:r>
            <a:r>
              <a:rPr lang="en-US" baseline="-25000" dirty="0">
                <a:latin typeface="inherit"/>
              </a:rPr>
              <a:t>d</a:t>
            </a:r>
            <a:r>
              <a:rPr lang="en-US" dirty="0">
                <a:latin typeface="source_sans_prolight"/>
              </a:rPr>
              <a:t> is the diffusive component of solute permeability</a:t>
            </a:r>
          </a:p>
          <a:p>
            <a:pPr indent="288925" fontAlgn="base">
              <a:buFont typeface="Arial" panose="020B0604020202020204" pitchFamily="34" charset="0"/>
              <a:buChar char="•"/>
            </a:pPr>
            <a:r>
              <a:rPr lang="en-US" dirty="0">
                <a:latin typeface="source_sans_prolight"/>
              </a:rPr>
              <a:t>σ is the solute reflection coefficient.</a:t>
            </a:r>
          </a:p>
          <a:p>
            <a:pPr indent="288925" fontAlgn="base">
              <a:buFont typeface="Arial" panose="020B0604020202020204" pitchFamily="34" charset="0"/>
              <a:buChar char="•"/>
            </a:pPr>
            <a:r>
              <a:rPr lang="en-US" dirty="0">
                <a:latin typeface="source_sans_prolight"/>
              </a:rPr>
              <a:t>ΔP The hydrostatic pressure</a:t>
            </a:r>
            <a:endParaRPr lang="en-US" b="0" i="0" dirty="0">
              <a:effectLst/>
              <a:latin typeface="source_sans_prolight"/>
            </a:endParaRPr>
          </a:p>
        </p:txBody>
      </p:sp>
    </p:spTree>
    <p:extLst>
      <p:ext uri="{BB962C8B-B14F-4D97-AF65-F5344CB8AC3E}">
        <p14:creationId xmlns:p14="http://schemas.microsoft.com/office/powerpoint/2010/main" val="1903263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04" y="771143"/>
            <a:ext cx="10692765" cy="868680"/>
            <a:chOff x="1404" y="771143"/>
            <a:chExt cx="10692765" cy="868680"/>
          </a:xfrm>
        </p:grpSpPr>
        <p:sp>
          <p:nvSpPr>
            <p:cNvPr id="3" name="object 3"/>
            <p:cNvSpPr/>
            <p:nvPr/>
          </p:nvSpPr>
          <p:spPr>
            <a:xfrm>
              <a:off x="1397" y="800099"/>
              <a:ext cx="10692765" cy="518159"/>
            </a:xfrm>
            <a:custGeom>
              <a:avLst/>
              <a:gdLst/>
              <a:ahLst/>
              <a:cxnLst/>
              <a:rect l="l" t="t" r="r" b="b"/>
              <a:pathLst>
                <a:path w="10692765" h="518159">
                  <a:moveTo>
                    <a:pt x="6036564" y="77724"/>
                  </a:moveTo>
                  <a:lnTo>
                    <a:pt x="5526024" y="82296"/>
                  </a:lnTo>
                  <a:lnTo>
                    <a:pt x="4538472" y="92964"/>
                  </a:lnTo>
                  <a:lnTo>
                    <a:pt x="3601212" y="106680"/>
                  </a:lnTo>
                  <a:lnTo>
                    <a:pt x="2731008" y="121920"/>
                  </a:lnTo>
                  <a:lnTo>
                    <a:pt x="1940052" y="137160"/>
                  </a:lnTo>
                  <a:lnTo>
                    <a:pt x="1240536" y="153924"/>
                  </a:lnTo>
                  <a:lnTo>
                    <a:pt x="384048" y="175260"/>
                  </a:lnTo>
                  <a:lnTo>
                    <a:pt x="0" y="185928"/>
                  </a:lnTo>
                  <a:lnTo>
                    <a:pt x="0" y="481584"/>
                  </a:lnTo>
                  <a:lnTo>
                    <a:pt x="262128" y="460248"/>
                  </a:lnTo>
                  <a:lnTo>
                    <a:pt x="853440" y="414528"/>
                  </a:lnTo>
                  <a:lnTo>
                    <a:pt x="1522476" y="364236"/>
                  </a:lnTo>
                  <a:lnTo>
                    <a:pt x="2255520" y="310896"/>
                  </a:lnTo>
                  <a:lnTo>
                    <a:pt x="3041904" y="256032"/>
                  </a:lnTo>
                  <a:lnTo>
                    <a:pt x="3867912" y="202692"/>
                  </a:lnTo>
                  <a:lnTo>
                    <a:pt x="4722876" y="149352"/>
                  </a:lnTo>
                  <a:lnTo>
                    <a:pt x="5596128" y="100584"/>
                  </a:lnTo>
                  <a:lnTo>
                    <a:pt x="6036564" y="77724"/>
                  </a:lnTo>
                  <a:close/>
                </a:path>
                <a:path w="10692765" h="518159">
                  <a:moveTo>
                    <a:pt x="10692384" y="0"/>
                  </a:moveTo>
                  <a:lnTo>
                    <a:pt x="10460736" y="4572"/>
                  </a:lnTo>
                  <a:lnTo>
                    <a:pt x="10006584" y="18288"/>
                  </a:lnTo>
                  <a:lnTo>
                    <a:pt x="9560052" y="32004"/>
                  </a:lnTo>
                  <a:lnTo>
                    <a:pt x="9125712" y="47244"/>
                  </a:lnTo>
                  <a:lnTo>
                    <a:pt x="8702040" y="64008"/>
                  </a:lnTo>
                  <a:lnTo>
                    <a:pt x="8285988" y="80772"/>
                  </a:lnTo>
                  <a:lnTo>
                    <a:pt x="7882128" y="100584"/>
                  </a:lnTo>
                  <a:lnTo>
                    <a:pt x="7487412" y="118872"/>
                  </a:lnTo>
                  <a:lnTo>
                    <a:pt x="7103364" y="140208"/>
                  </a:lnTo>
                  <a:lnTo>
                    <a:pt x="6726936" y="161544"/>
                  </a:lnTo>
                  <a:lnTo>
                    <a:pt x="6361176" y="182880"/>
                  </a:lnTo>
                  <a:lnTo>
                    <a:pt x="6004560" y="205740"/>
                  </a:lnTo>
                  <a:lnTo>
                    <a:pt x="5487924" y="242316"/>
                  </a:lnTo>
                  <a:lnTo>
                    <a:pt x="4831080" y="291084"/>
                  </a:lnTo>
                  <a:lnTo>
                    <a:pt x="4518660" y="316992"/>
                  </a:lnTo>
                  <a:lnTo>
                    <a:pt x="4642104" y="315468"/>
                  </a:lnTo>
                  <a:lnTo>
                    <a:pt x="4920996" y="310896"/>
                  </a:lnTo>
                  <a:lnTo>
                    <a:pt x="5237988" y="307848"/>
                  </a:lnTo>
                  <a:lnTo>
                    <a:pt x="5582412" y="304800"/>
                  </a:lnTo>
                  <a:lnTo>
                    <a:pt x="6347460" y="304800"/>
                  </a:lnTo>
                  <a:lnTo>
                    <a:pt x="6760464" y="309372"/>
                  </a:lnTo>
                  <a:lnTo>
                    <a:pt x="7184136" y="315468"/>
                  </a:lnTo>
                  <a:lnTo>
                    <a:pt x="7616952" y="323088"/>
                  </a:lnTo>
                  <a:lnTo>
                    <a:pt x="8055864" y="335280"/>
                  </a:lnTo>
                  <a:lnTo>
                    <a:pt x="8490204" y="352044"/>
                  </a:lnTo>
                  <a:lnTo>
                    <a:pt x="8924544" y="370332"/>
                  </a:lnTo>
                  <a:lnTo>
                    <a:pt x="9241536" y="388620"/>
                  </a:lnTo>
                  <a:lnTo>
                    <a:pt x="9450324" y="402336"/>
                  </a:lnTo>
                  <a:lnTo>
                    <a:pt x="9657588" y="416052"/>
                  </a:lnTo>
                  <a:lnTo>
                    <a:pt x="9855708" y="431292"/>
                  </a:lnTo>
                  <a:lnTo>
                    <a:pt x="10053828" y="448056"/>
                  </a:lnTo>
                  <a:lnTo>
                    <a:pt x="10241280" y="466344"/>
                  </a:lnTo>
                  <a:lnTo>
                    <a:pt x="10428732" y="486156"/>
                  </a:lnTo>
                  <a:lnTo>
                    <a:pt x="10605516" y="507492"/>
                  </a:lnTo>
                  <a:lnTo>
                    <a:pt x="10692384" y="518160"/>
                  </a:lnTo>
                  <a:lnTo>
                    <a:pt x="10692384" y="0"/>
                  </a:lnTo>
                  <a:close/>
                </a:path>
              </a:pathLst>
            </a:custGeom>
            <a:solidFill>
              <a:srgbClr val="9CC3E6"/>
            </a:solidFill>
          </p:spPr>
          <p:txBody>
            <a:bodyPr wrap="square" lIns="0" tIns="0" rIns="0" bIns="0" rtlCol="0"/>
            <a:lstStyle/>
            <a:p>
              <a:endParaRPr/>
            </a:p>
          </p:txBody>
        </p:sp>
        <p:sp>
          <p:nvSpPr>
            <p:cNvPr id="4" name="object 4"/>
            <p:cNvSpPr/>
            <p:nvPr/>
          </p:nvSpPr>
          <p:spPr>
            <a:xfrm>
              <a:off x="1404" y="771143"/>
              <a:ext cx="10692765" cy="868680"/>
            </a:xfrm>
            <a:custGeom>
              <a:avLst/>
              <a:gdLst/>
              <a:ahLst/>
              <a:cxnLst/>
              <a:rect l="l" t="t" r="r" b="b"/>
              <a:pathLst>
                <a:path w="10692765" h="868680">
                  <a:moveTo>
                    <a:pt x="10692380" y="15239"/>
                  </a:moveTo>
                  <a:lnTo>
                    <a:pt x="10692380" y="0"/>
                  </a:lnTo>
                  <a:lnTo>
                    <a:pt x="10649708" y="0"/>
                  </a:lnTo>
                  <a:lnTo>
                    <a:pt x="9508232" y="0"/>
                  </a:lnTo>
                  <a:lnTo>
                    <a:pt x="9247628" y="4571"/>
                  </a:lnTo>
                  <a:lnTo>
                    <a:pt x="8700512" y="16763"/>
                  </a:lnTo>
                  <a:lnTo>
                    <a:pt x="8116820" y="33527"/>
                  </a:lnTo>
                  <a:lnTo>
                    <a:pt x="7499600" y="54863"/>
                  </a:lnTo>
                  <a:lnTo>
                    <a:pt x="6850376" y="82295"/>
                  </a:lnTo>
                  <a:lnTo>
                    <a:pt x="6167625" y="114299"/>
                  </a:lnTo>
                  <a:lnTo>
                    <a:pt x="5452869" y="152399"/>
                  </a:lnTo>
                  <a:lnTo>
                    <a:pt x="4707633" y="193547"/>
                  </a:lnTo>
                  <a:lnTo>
                    <a:pt x="4320537" y="217931"/>
                  </a:lnTo>
                  <a:lnTo>
                    <a:pt x="3998973" y="237743"/>
                  </a:lnTo>
                  <a:lnTo>
                    <a:pt x="3371085" y="277367"/>
                  </a:lnTo>
                  <a:lnTo>
                    <a:pt x="2764533" y="318515"/>
                  </a:lnTo>
                  <a:lnTo>
                    <a:pt x="2180841" y="359663"/>
                  </a:lnTo>
                  <a:lnTo>
                    <a:pt x="1362456" y="419099"/>
                  </a:lnTo>
                  <a:lnTo>
                    <a:pt x="403860" y="492251"/>
                  </a:lnTo>
                  <a:lnTo>
                    <a:pt x="0" y="524255"/>
                  </a:lnTo>
                  <a:lnTo>
                    <a:pt x="0" y="868679"/>
                  </a:lnTo>
                  <a:lnTo>
                    <a:pt x="153924" y="844295"/>
                  </a:lnTo>
                  <a:lnTo>
                    <a:pt x="492252" y="790955"/>
                  </a:lnTo>
                  <a:lnTo>
                    <a:pt x="873252" y="734567"/>
                  </a:lnTo>
                  <a:lnTo>
                    <a:pt x="1301496" y="675131"/>
                  </a:lnTo>
                  <a:lnTo>
                    <a:pt x="1775457" y="614171"/>
                  </a:lnTo>
                  <a:lnTo>
                    <a:pt x="2293617" y="551687"/>
                  </a:lnTo>
                  <a:lnTo>
                    <a:pt x="2857497" y="489203"/>
                  </a:lnTo>
                  <a:lnTo>
                    <a:pt x="3471669" y="426719"/>
                  </a:lnTo>
                  <a:lnTo>
                    <a:pt x="3962397" y="380999"/>
                  </a:lnTo>
                  <a:lnTo>
                    <a:pt x="4303773" y="350519"/>
                  </a:lnTo>
                  <a:lnTo>
                    <a:pt x="4655817" y="321563"/>
                  </a:lnTo>
                  <a:lnTo>
                    <a:pt x="5023101" y="292607"/>
                  </a:lnTo>
                  <a:lnTo>
                    <a:pt x="5401053" y="263651"/>
                  </a:lnTo>
                  <a:lnTo>
                    <a:pt x="5792721" y="236219"/>
                  </a:lnTo>
                  <a:lnTo>
                    <a:pt x="6195057" y="208787"/>
                  </a:lnTo>
                  <a:lnTo>
                    <a:pt x="6608060" y="184403"/>
                  </a:lnTo>
                  <a:lnTo>
                    <a:pt x="7036304" y="158495"/>
                  </a:lnTo>
                  <a:lnTo>
                    <a:pt x="7478264" y="135635"/>
                  </a:lnTo>
                  <a:lnTo>
                    <a:pt x="7929368" y="112775"/>
                  </a:lnTo>
                  <a:lnTo>
                    <a:pt x="8394188" y="91439"/>
                  </a:lnTo>
                  <a:lnTo>
                    <a:pt x="8874248" y="71627"/>
                  </a:lnTo>
                  <a:lnTo>
                    <a:pt x="9364976" y="53339"/>
                  </a:lnTo>
                  <a:lnTo>
                    <a:pt x="9867896" y="38099"/>
                  </a:lnTo>
                  <a:lnTo>
                    <a:pt x="10386056" y="22859"/>
                  </a:lnTo>
                  <a:lnTo>
                    <a:pt x="10649708" y="15239"/>
                  </a:lnTo>
                  <a:lnTo>
                    <a:pt x="10692380" y="15239"/>
                  </a:lnTo>
                  <a:close/>
                </a:path>
              </a:pathLst>
            </a:custGeom>
            <a:solidFill>
              <a:srgbClr val="56C3CA"/>
            </a:solidFill>
          </p:spPr>
          <p:txBody>
            <a:bodyPr wrap="square" lIns="0" tIns="0" rIns="0" bIns="0" rtlCol="0"/>
            <a:lstStyle/>
            <a:p>
              <a:endParaRPr/>
            </a:p>
          </p:txBody>
        </p:sp>
        <p:sp>
          <p:nvSpPr>
            <p:cNvPr id="5" name="object 5"/>
            <p:cNvSpPr/>
            <p:nvPr/>
          </p:nvSpPr>
          <p:spPr>
            <a:xfrm>
              <a:off x="124848" y="877823"/>
              <a:ext cx="3324225" cy="620395"/>
            </a:xfrm>
            <a:custGeom>
              <a:avLst/>
              <a:gdLst/>
              <a:ahLst/>
              <a:cxnLst/>
              <a:rect l="l" t="t" r="r" b="b"/>
              <a:pathLst>
                <a:path w="3324225" h="620394">
                  <a:moveTo>
                    <a:pt x="3323841" y="516635"/>
                  </a:moveTo>
                  <a:lnTo>
                    <a:pt x="3323841" y="103631"/>
                  </a:lnTo>
                  <a:lnTo>
                    <a:pt x="3315816" y="63007"/>
                  </a:lnTo>
                  <a:lnTo>
                    <a:pt x="3293932" y="30098"/>
                  </a:lnTo>
                  <a:lnTo>
                    <a:pt x="3261476" y="8048"/>
                  </a:lnTo>
                  <a:lnTo>
                    <a:pt x="3221733" y="0"/>
                  </a:lnTo>
                  <a:lnTo>
                    <a:pt x="103632" y="0"/>
                  </a:lnTo>
                  <a:lnTo>
                    <a:pt x="63650" y="8048"/>
                  </a:lnTo>
                  <a:lnTo>
                    <a:pt x="30670" y="30098"/>
                  </a:lnTo>
                  <a:lnTo>
                    <a:pt x="8262" y="63007"/>
                  </a:lnTo>
                  <a:lnTo>
                    <a:pt x="0" y="103631"/>
                  </a:lnTo>
                  <a:lnTo>
                    <a:pt x="0" y="516635"/>
                  </a:lnTo>
                  <a:lnTo>
                    <a:pt x="8262" y="556617"/>
                  </a:lnTo>
                  <a:lnTo>
                    <a:pt x="30670" y="589597"/>
                  </a:lnTo>
                  <a:lnTo>
                    <a:pt x="63650" y="612005"/>
                  </a:lnTo>
                  <a:lnTo>
                    <a:pt x="103632" y="620267"/>
                  </a:lnTo>
                  <a:lnTo>
                    <a:pt x="3221733" y="620267"/>
                  </a:lnTo>
                  <a:lnTo>
                    <a:pt x="3261476" y="612005"/>
                  </a:lnTo>
                  <a:lnTo>
                    <a:pt x="3293932" y="589597"/>
                  </a:lnTo>
                  <a:lnTo>
                    <a:pt x="3315816" y="556617"/>
                  </a:lnTo>
                  <a:lnTo>
                    <a:pt x="3323841" y="516635"/>
                  </a:lnTo>
                  <a:close/>
                </a:path>
              </a:pathLst>
            </a:custGeom>
            <a:solidFill>
              <a:srgbClr val="FFFFFF"/>
            </a:solidFill>
          </p:spPr>
          <p:txBody>
            <a:bodyPr wrap="square" lIns="0" tIns="0" rIns="0" bIns="0" rtlCol="0"/>
            <a:lstStyle/>
            <a:p>
              <a:endParaRPr/>
            </a:p>
          </p:txBody>
        </p:sp>
        <p:sp>
          <p:nvSpPr>
            <p:cNvPr id="6" name="object 6"/>
            <p:cNvSpPr/>
            <p:nvPr/>
          </p:nvSpPr>
          <p:spPr>
            <a:xfrm>
              <a:off x="124848" y="877823"/>
              <a:ext cx="3324225" cy="620395"/>
            </a:xfrm>
            <a:custGeom>
              <a:avLst/>
              <a:gdLst/>
              <a:ahLst/>
              <a:cxnLst/>
              <a:rect l="l" t="t" r="r" b="b"/>
              <a:pathLst>
                <a:path w="3324225" h="620394">
                  <a:moveTo>
                    <a:pt x="0" y="103631"/>
                  </a:moveTo>
                  <a:lnTo>
                    <a:pt x="8262" y="63007"/>
                  </a:lnTo>
                  <a:lnTo>
                    <a:pt x="30670" y="30098"/>
                  </a:lnTo>
                  <a:lnTo>
                    <a:pt x="63650" y="8048"/>
                  </a:lnTo>
                  <a:lnTo>
                    <a:pt x="103632" y="0"/>
                  </a:lnTo>
                  <a:lnTo>
                    <a:pt x="3221733" y="0"/>
                  </a:lnTo>
                  <a:lnTo>
                    <a:pt x="3261476" y="8048"/>
                  </a:lnTo>
                  <a:lnTo>
                    <a:pt x="3293932" y="30098"/>
                  </a:lnTo>
                  <a:lnTo>
                    <a:pt x="3315816" y="63007"/>
                  </a:lnTo>
                  <a:lnTo>
                    <a:pt x="3323841" y="103631"/>
                  </a:lnTo>
                  <a:lnTo>
                    <a:pt x="3323841" y="516635"/>
                  </a:lnTo>
                  <a:lnTo>
                    <a:pt x="3315816" y="556617"/>
                  </a:lnTo>
                  <a:lnTo>
                    <a:pt x="3293932" y="589597"/>
                  </a:lnTo>
                  <a:lnTo>
                    <a:pt x="3261476" y="612005"/>
                  </a:lnTo>
                  <a:lnTo>
                    <a:pt x="3221733" y="620267"/>
                  </a:lnTo>
                  <a:lnTo>
                    <a:pt x="103632" y="620267"/>
                  </a:lnTo>
                  <a:lnTo>
                    <a:pt x="63650" y="612005"/>
                  </a:lnTo>
                  <a:lnTo>
                    <a:pt x="30670" y="589597"/>
                  </a:lnTo>
                  <a:lnTo>
                    <a:pt x="8262" y="556617"/>
                  </a:lnTo>
                  <a:lnTo>
                    <a:pt x="0" y="516635"/>
                  </a:lnTo>
                  <a:lnTo>
                    <a:pt x="0" y="103631"/>
                  </a:lnTo>
                  <a:close/>
                </a:path>
              </a:pathLst>
            </a:custGeom>
            <a:ln w="16705">
              <a:solidFill>
                <a:srgbClr val="000094"/>
              </a:solidFill>
            </a:ln>
          </p:spPr>
          <p:txBody>
            <a:bodyPr wrap="square" lIns="0" tIns="0" rIns="0" bIns="0" rtlCol="0"/>
            <a:lstStyle/>
            <a:p>
              <a:endParaRPr/>
            </a:p>
          </p:txBody>
        </p:sp>
      </p:grpSp>
      <p:sp>
        <p:nvSpPr>
          <p:cNvPr id="7" name="object 7"/>
          <p:cNvSpPr txBox="1">
            <a:spLocks noGrp="1"/>
          </p:cNvSpPr>
          <p:nvPr>
            <p:ph type="title"/>
          </p:nvPr>
        </p:nvSpPr>
        <p:spPr>
          <a:xfrm>
            <a:off x="185114" y="1011225"/>
            <a:ext cx="3203692" cy="335989"/>
          </a:xfrm>
          <a:prstGeom prst="rect">
            <a:avLst/>
          </a:prstGeom>
        </p:spPr>
        <p:txBody>
          <a:bodyPr vert="horz" wrap="square" lIns="0" tIns="12700" rIns="0" bIns="0" rtlCol="0">
            <a:spAutoFit/>
          </a:bodyPr>
          <a:lstStyle/>
          <a:p>
            <a:pPr marL="1905" algn="ctr">
              <a:lnSpc>
                <a:spcPct val="100000"/>
              </a:lnSpc>
              <a:spcBef>
                <a:spcPts val="100"/>
              </a:spcBef>
            </a:pPr>
            <a:r>
              <a:rPr lang="en-US" sz="2100" b="1" i="1" dirty="0">
                <a:solidFill>
                  <a:srgbClr val="1F3763"/>
                </a:solidFill>
                <a:latin typeface="Arial"/>
                <a:cs typeface="Arial"/>
              </a:rPr>
              <a:t>The melt blown process</a:t>
            </a:r>
            <a:endParaRPr sz="1550" dirty="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435"/>
              </a:lnSpc>
            </a:pPr>
            <a:fld id="{81D60167-4931-47E6-BA6A-407CBD079E47}" type="slidenum">
              <a:rPr dirty="0"/>
              <a:t>9</a:t>
            </a:fld>
            <a:endParaRPr dirty="0"/>
          </a:p>
        </p:txBody>
      </p:sp>
      <p:sp>
        <p:nvSpPr>
          <p:cNvPr id="8" name="TextBox 7">
            <a:extLst>
              <a:ext uri="{FF2B5EF4-FFF2-40B4-BE49-F238E27FC236}">
                <a16:creationId xmlns:a16="http://schemas.microsoft.com/office/drawing/2014/main" id="{7323398F-DCAA-47F8-8775-C5B2A115A1BB}"/>
              </a:ext>
            </a:extLst>
          </p:cNvPr>
          <p:cNvSpPr txBox="1"/>
          <p:nvPr/>
        </p:nvSpPr>
        <p:spPr>
          <a:xfrm>
            <a:off x="381175" y="1774132"/>
            <a:ext cx="9879798" cy="1477328"/>
          </a:xfrm>
          <a:prstGeom prst="rect">
            <a:avLst/>
          </a:prstGeom>
          <a:noFill/>
        </p:spPr>
        <p:txBody>
          <a:bodyPr wrap="square" rtlCol="0">
            <a:spAutoFit/>
          </a:bodyPr>
          <a:lstStyle/>
          <a:p>
            <a:r>
              <a:rPr lang="en-US" b="1" dirty="0"/>
              <a:t>The melt blown process </a:t>
            </a:r>
          </a:p>
          <a:p>
            <a:endParaRPr lang="en-US" b="1" dirty="0"/>
          </a:p>
          <a:p>
            <a:r>
              <a:rPr lang="en-US" dirty="0"/>
              <a:t>The melt blown technology is a one-step process in which </a:t>
            </a:r>
            <a:r>
              <a:rPr lang="en-US" i="1" dirty="0">
                <a:solidFill>
                  <a:srgbClr val="FF0000"/>
                </a:solidFill>
              </a:rPr>
              <a:t>high velocity air blows a molten thermoplastic resin from an extruder die tip onto a conveyor or take-up screen to form a fine fibrous and self-bonding web</a:t>
            </a:r>
            <a:r>
              <a:rPr lang="en-US" dirty="0"/>
              <a:t>. </a:t>
            </a:r>
          </a:p>
        </p:txBody>
      </p:sp>
      <p:pic>
        <p:nvPicPr>
          <p:cNvPr id="9" name="Picture 8">
            <a:extLst>
              <a:ext uri="{FF2B5EF4-FFF2-40B4-BE49-F238E27FC236}">
                <a16:creationId xmlns:a16="http://schemas.microsoft.com/office/drawing/2014/main" id="{D9BCC160-AE70-4027-99C0-153600CEFAB7}"/>
              </a:ext>
            </a:extLst>
          </p:cNvPr>
          <p:cNvPicPr>
            <a:picLocks noChangeAspect="1"/>
          </p:cNvPicPr>
          <p:nvPr/>
        </p:nvPicPr>
        <p:blipFill>
          <a:blip r:embed="rId2"/>
          <a:stretch>
            <a:fillRect/>
          </a:stretch>
        </p:blipFill>
        <p:spPr>
          <a:xfrm>
            <a:off x="1384300" y="3092450"/>
            <a:ext cx="3609975" cy="3050115"/>
          </a:xfrm>
          <a:prstGeom prst="rect">
            <a:avLst/>
          </a:prstGeom>
        </p:spPr>
      </p:pic>
      <p:pic>
        <p:nvPicPr>
          <p:cNvPr id="15" name="Picture 14">
            <a:extLst>
              <a:ext uri="{FF2B5EF4-FFF2-40B4-BE49-F238E27FC236}">
                <a16:creationId xmlns:a16="http://schemas.microsoft.com/office/drawing/2014/main" id="{6B08B9D9-1C07-4141-BAE2-B599847E4B33}"/>
              </a:ext>
            </a:extLst>
          </p:cNvPr>
          <p:cNvPicPr>
            <a:picLocks noChangeAspect="1"/>
          </p:cNvPicPr>
          <p:nvPr/>
        </p:nvPicPr>
        <p:blipFill>
          <a:blip r:embed="rId3"/>
          <a:stretch>
            <a:fillRect/>
          </a:stretch>
        </p:blipFill>
        <p:spPr>
          <a:xfrm>
            <a:off x="5723554" y="3985106"/>
            <a:ext cx="4042746" cy="2157459"/>
          </a:xfrm>
          <a:prstGeom prst="rect">
            <a:avLst/>
          </a:prstGeom>
        </p:spPr>
      </p:pic>
      <p:sp>
        <p:nvSpPr>
          <p:cNvPr id="16" name="TextBox 15">
            <a:extLst>
              <a:ext uri="{FF2B5EF4-FFF2-40B4-BE49-F238E27FC236}">
                <a16:creationId xmlns:a16="http://schemas.microsoft.com/office/drawing/2014/main" id="{DFDE6367-C348-4B50-84F7-F2365C2B19CE}"/>
              </a:ext>
            </a:extLst>
          </p:cNvPr>
          <p:cNvSpPr txBox="1"/>
          <p:nvPr/>
        </p:nvSpPr>
        <p:spPr>
          <a:xfrm>
            <a:off x="1058241" y="6193923"/>
            <a:ext cx="4640886" cy="369332"/>
          </a:xfrm>
          <a:prstGeom prst="rect">
            <a:avLst/>
          </a:prstGeom>
          <a:noFill/>
        </p:spPr>
        <p:txBody>
          <a:bodyPr wrap="square" rtlCol="0">
            <a:spAutoFit/>
          </a:bodyPr>
          <a:lstStyle/>
          <a:p>
            <a:r>
              <a:rPr lang="en-US" dirty="0"/>
              <a:t>Schematic diagram of melt blowing equipment </a:t>
            </a:r>
          </a:p>
        </p:txBody>
      </p:sp>
      <p:sp>
        <p:nvSpPr>
          <p:cNvPr id="17" name="TextBox 16">
            <a:extLst>
              <a:ext uri="{FF2B5EF4-FFF2-40B4-BE49-F238E27FC236}">
                <a16:creationId xmlns:a16="http://schemas.microsoft.com/office/drawing/2014/main" id="{075080DC-47C6-4DEC-A4B3-29C400166F35}"/>
              </a:ext>
            </a:extLst>
          </p:cNvPr>
          <p:cNvSpPr txBox="1"/>
          <p:nvPr/>
        </p:nvSpPr>
        <p:spPr>
          <a:xfrm>
            <a:off x="5881611" y="6193923"/>
            <a:ext cx="4640886" cy="369332"/>
          </a:xfrm>
          <a:prstGeom prst="rect">
            <a:avLst/>
          </a:prstGeom>
          <a:noFill/>
        </p:spPr>
        <p:txBody>
          <a:bodyPr wrap="square" rtlCol="0">
            <a:spAutoFit/>
          </a:bodyPr>
          <a:lstStyle/>
          <a:p>
            <a:r>
              <a:rPr lang="en-US" dirty="0"/>
              <a:t>Schematic diagram of melt blowing principle</a:t>
            </a:r>
          </a:p>
        </p:txBody>
      </p:sp>
    </p:spTree>
    <p:extLst>
      <p:ext uri="{BB962C8B-B14F-4D97-AF65-F5344CB8AC3E}">
        <p14:creationId xmlns:p14="http://schemas.microsoft.com/office/powerpoint/2010/main" val="1095477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1236</TotalTime>
  <Words>1904</Words>
  <Application>Microsoft Office PowerPoint</Application>
  <PresentationFormat>自訂</PresentationFormat>
  <Paragraphs>229</Paragraphs>
  <Slides>27</Slides>
  <Notes>1</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27</vt:i4>
      </vt:variant>
    </vt:vector>
  </HeadingPairs>
  <TitlesOfParts>
    <vt:vector size="40" baseType="lpstr">
      <vt:lpstr>Arial MT</vt:lpstr>
      <vt:lpstr>inherit</vt:lpstr>
      <vt:lpstr>Roboto</vt:lpstr>
      <vt:lpstr>source_sans_prolight</vt:lpstr>
      <vt:lpstr>新細明體</vt:lpstr>
      <vt:lpstr>標楷體</vt:lpstr>
      <vt:lpstr>Arial</vt:lpstr>
      <vt:lpstr>Calibri</vt:lpstr>
      <vt:lpstr>Microsoft Sans Serif</vt:lpstr>
      <vt:lpstr>Tahoma</vt:lpstr>
      <vt:lpstr>Times New Roman</vt:lpstr>
      <vt:lpstr>Wingdings</vt:lpstr>
      <vt:lpstr>Office Theme</vt:lpstr>
      <vt:lpstr>PowerPoint 簡報</vt:lpstr>
      <vt:lpstr>Personal background</vt:lpstr>
      <vt:lpstr>Background information</vt:lpstr>
      <vt:lpstr>PowerPoint 簡報</vt:lpstr>
      <vt:lpstr>Background information</vt:lpstr>
      <vt:lpstr>Background information</vt:lpstr>
      <vt:lpstr>Background information</vt:lpstr>
      <vt:lpstr>Background information</vt:lpstr>
      <vt:lpstr>The melt blown process</vt:lpstr>
      <vt:lpstr>The melt blown process</vt:lpstr>
      <vt:lpstr>The melt blown process</vt:lpstr>
      <vt:lpstr>The melt blown process</vt:lpstr>
      <vt:lpstr>The melt blown process</vt:lpstr>
      <vt:lpstr>The melt blown process</vt:lpstr>
      <vt:lpstr>The melt blown process</vt:lpstr>
      <vt:lpstr>The melt blown process</vt:lpstr>
      <vt:lpstr>The melt blown process</vt:lpstr>
      <vt:lpstr>Carding process</vt:lpstr>
      <vt:lpstr>Carding process</vt:lpstr>
      <vt:lpstr>Membrane support layer</vt:lpstr>
      <vt:lpstr>Membrane support layer</vt:lpstr>
      <vt:lpstr>Membrane support layer</vt:lpstr>
      <vt:lpstr>Electrospinning nonwoven</vt:lpstr>
      <vt:lpstr>Electrospinning nonwoven</vt:lpstr>
      <vt:lpstr>Nonwoven with AC integrating</vt:lpstr>
      <vt:lpstr>Nonwoven with AC integrating</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Distributor Conference 2023</dc:title>
  <dc:creator>jeremy.chang</dc:creator>
  <cp:lastModifiedBy>David Ho</cp:lastModifiedBy>
  <cp:revision>171</cp:revision>
  <dcterms:created xsi:type="dcterms:W3CDTF">2023-03-07T08:54:19Z</dcterms:created>
  <dcterms:modified xsi:type="dcterms:W3CDTF">2023-08-30T13:37:16Z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2023-03-05T00:00:00Z</vt:filetime>
  </property>
  <property fmtid="{D5CDD505-2E9C-101B-9397-08002B2CF9AE}" pid="3" name="Creator">
    <vt:lpwstr>PScript5.dll Version 5.2.2</vt:lpwstr>
  </property>
  <property fmtid="{D5CDD505-2E9C-101B-9397-08002B2CF9AE}" pid="4" name="LastSaved">
    <vt:filetime>2023-03-07T00:00:00Z</vt:filetime>
  </property>
</Properties>
</file>